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sldIdLst>
    <p:sldId id="256" r:id="rId2"/>
    <p:sldId id="259" r:id="rId3"/>
    <p:sldId id="267" r:id="rId4"/>
    <p:sldId id="268" r:id="rId5"/>
    <p:sldId id="270" r:id="rId6"/>
    <p:sldId id="263" r:id="rId7"/>
    <p:sldId id="264" r:id="rId8"/>
    <p:sldId id="287" r:id="rId9"/>
    <p:sldId id="269" r:id="rId10"/>
    <p:sldId id="271" r:id="rId11"/>
    <p:sldId id="1158" r:id="rId12"/>
    <p:sldId id="276" r:id="rId13"/>
    <p:sldId id="1156" r:id="rId14"/>
    <p:sldId id="272" r:id="rId15"/>
    <p:sldId id="258" r:id="rId16"/>
    <p:sldId id="275" r:id="rId17"/>
    <p:sldId id="277" r:id="rId18"/>
    <p:sldId id="286" r:id="rId19"/>
    <p:sldId id="278" r:id="rId20"/>
    <p:sldId id="1153" r:id="rId21"/>
    <p:sldId id="1155" r:id="rId22"/>
    <p:sldId id="265" r:id="rId23"/>
    <p:sldId id="282" r:id="rId24"/>
    <p:sldId id="283" r:id="rId25"/>
    <p:sldId id="284" r:id="rId26"/>
    <p:sldId id="1159" r:id="rId27"/>
    <p:sldId id="281" r:id="rId28"/>
    <p:sldId id="292" r:id="rId29"/>
    <p:sldId id="262" r:id="rId30"/>
    <p:sldId id="1160" r:id="rId31"/>
    <p:sldId id="1161" r:id="rId32"/>
    <p:sldId id="431" r:id="rId33"/>
    <p:sldId id="430" r:id="rId34"/>
    <p:sldId id="291" r:id="rId35"/>
    <p:sldId id="288"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yson, Margaret" initials="BM" lastIdx="7" clrIdx="0">
    <p:extLst>
      <p:ext uri="{19B8F6BF-5375-455C-9EA6-DF929625EA0E}">
        <p15:presenceInfo xmlns:p15="http://schemas.microsoft.com/office/powerpoint/2012/main" userId="S::margarb@ad.unc.edu::64e6344c-2892-4485-921d-b0cc54bedc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1187" autoAdjust="0"/>
  </p:normalViewPr>
  <p:slideViewPr>
    <p:cSldViewPr snapToGrid="0">
      <p:cViewPr varScale="1">
        <p:scale>
          <a:sx n="112" d="100"/>
          <a:sy n="112" d="100"/>
        </p:scale>
        <p:origin x="102" y="21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175160-C448-44EC-8B28-52C668F93DBF}" type="doc">
      <dgm:prSet loTypeId="urn:microsoft.com/office/officeart/2008/layout/SquareAccentList" loCatId="list" qsTypeId="urn:microsoft.com/office/officeart/2005/8/quickstyle/simple1" qsCatId="simple" csTypeId="urn:microsoft.com/office/officeart/2005/8/colors/accent0_3" csCatId="mainScheme" phldr="1"/>
      <dgm:spPr/>
      <dgm:t>
        <a:bodyPr/>
        <a:lstStyle/>
        <a:p>
          <a:endParaRPr lang="en-US"/>
        </a:p>
      </dgm:t>
    </dgm:pt>
    <dgm:pt modelId="{A6F67FA3-1036-4B2E-B463-E7B9001C064C}">
      <dgm:prSet phldrT="[Text]" custT="1"/>
      <dgm:spPr/>
      <dgm:t>
        <a:bodyPr/>
        <a:lstStyle/>
        <a:p>
          <a:pPr algn="ctr"/>
          <a:r>
            <a:rPr lang="en-US" sz="1800" b="0" kern="1200" dirty="0">
              <a:effectLst/>
            </a:rPr>
            <a:t>Barriers to walk/bike</a:t>
          </a:r>
          <a:endParaRPr lang="en-US" sz="1800" kern="1200" dirty="0"/>
        </a:p>
        <a:p>
          <a:pPr algn="l"/>
          <a:r>
            <a:rPr lang="en-US" sz="1800" kern="1200" dirty="0"/>
            <a:t>Short distances to activities </a:t>
          </a:r>
          <a:r>
            <a:rPr lang="en-US" sz="1800" b="1" kern="1200" dirty="0">
              <a:solidFill>
                <a:srgbClr val="00B050"/>
              </a:solidFill>
              <a:effectLst>
                <a:outerShdw blurRad="38100" dist="38100" dir="2700000" algn="tl">
                  <a:srgbClr val="000000">
                    <a:alpha val="43137"/>
                  </a:srgbClr>
                </a:outerShdw>
              </a:effectLst>
              <a:latin typeface="Franklin Gothic Medium" panose="020B0603020102020204" pitchFamily="34" charset="0"/>
              <a:ea typeface="+mn-ea"/>
              <a:cs typeface="+mn-cs"/>
            </a:rPr>
            <a:t>↓ </a:t>
          </a:r>
          <a:r>
            <a:rPr lang="en-US" sz="1800" b="0" kern="1200" dirty="0">
              <a:effectLst/>
            </a:rPr>
            <a:t>Long distances to activities </a:t>
          </a:r>
          <a:r>
            <a:rPr lang="en-US" sz="1800" b="1" kern="1200" dirty="0">
              <a:solidFill>
                <a:srgbClr val="FF0000"/>
              </a:solidFill>
              <a:effectLst>
                <a:outerShdw blurRad="38100" dist="38100" dir="2700000" algn="tl">
                  <a:srgbClr val="000000">
                    <a:alpha val="43137"/>
                  </a:srgbClr>
                </a:outerShdw>
              </a:effectLst>
              <a:latin typeface="Franklin Gothic Medium" panose="020B0603020102020204" pitchFamily="34" charset="0"/>
            </a:rPr>
            <a:t>↑</a:t>
          </a:r>
          <a:endParaRPr lang="en-US" sz="1800" b="0" kern="1200" dirty="0">
            <a:effectLst/>
          </a:endParaRPr>
        </a:p>
      </dgm:t>
    </dgm:pt>
    <dgm:pt modelId="{FDBD87E0-1C77-4693-8F72-CEF4095A2606}" type="parTrans" cxnId="{B4BA463D-5879-4170-AF1D-67EF13CECDC6}">
      <dgm:prSet/>
      <dgm:spPr/>
      <dgm:t>
        <a:bodyPr/>
        <a:lstStyle/>
        <a:p>
          <a:endParaRPr lang="en-US"/>
        </a:p>
      </dgm:t>
    </dgm:pt>
    <dgm:pt modelId="{DBCED8E1-AD02-4805-AE75-C7A750858A17}" type="sibTrans" cxnId="{B4BA463D-5879-4170-AF1D-67EF13CECDC6}">
      <dgm:prSet/>
      <dgm:spPr/>
      <dgm:t>
        <a:bodyPr/>
        <a:lstStyle/>
        <a:p>
          <a:endParaRPr lang="en-US"/>
        </a:p>
      </dgm:t>
    </dgm:pt>
    <dgm:pt modelId="{79C5CA8F-E44E-4DBA-84B0-FF9ABCE77C38}">
      <dgm:prSet phldrT="[Text]"/>
      <dgm:spPr/>
      <dgm:t>
        <a:bodyPr/>
        <a:lstStyle/>
        <a:p>
          <a:r>
            <a:rPr lang="en-US" dirty="0"/>
            <a:t>Planning time</a:t>
          </a:r>
        </a:p>
      </dgm:t>
    </dgm:pt>
    <dgm:pt modelId="{2E5C3DD5-505B-4A0F-A5D7-943DE7B51AE4}" type="parTrans" cxnId="{AA960B03-8C9D-4B71-B693-40E698EA393D}">
      <dgm:prSet/>
      <dgm:spPr/>
      <dgm:t>
        <a:bodyPr/>
        <a:lstStyle/>
        <a:p>
          <a:endParaRPr lang="en-US"/>
        </a:p>
      </dgm:t>
    </dgm:pt>
    <dgm:pt modelId="{193B1BDD-332D-4A52-8E50-AC0361B60A1B}" type="sibTrans" cxnId="{AA960B03-8C9D-4B71-B693-40E698EA393D}">
      <dgm:prSet/>
      <dgm:spPr/>
      <dgm:t>
        <a:bodyPr/>
        <a:lstStyle/>
        <a:p>
          <a:endParaRPr lang="en-US"/>
        </a:p>
      </dgm:t>
    </dgm:pt>
    <dgm:pt modelId="{32071A3D-F1ED-43AE-8BE4-8EF1AD1BA947}">
      <dgm:prSet phldrT="[Text]"/>
      <dgm:spPr/>
      <dgm:t>
        <a:bodyPr/>
        <a:lstStyle/>
        <a:p>
          <a:r>
            <a:rPr lang="en-US" dirty="0"/>
            <a:t>Travel time</a:t>
          </a:r>
        </a:p>
      </dgm:t>
    </dgm:pt>
    <dgm:pt modelId="{8683D848-E70E-4D7D-AD33-09C1AF991B38}" type="parTrans" cxnId="{08E9001F-E7DA-4E5F-90D0-AE8D2D113FDB}">
      <dgm:prSet/>
      <dgm:spPr/>
      <dgm:t>
        <a:bodyPr/>
        <a:lstStyle/>
        <a:p>
          <a:endParaRPr lang="en-US"/>
        </a:p>
      </dgm:t>
    </dgm:pt>
    <dgm:pt modelId="{25FB0886-DC4B-4AFD-92AB-31B88291A482}" type="sibTrans" cxnId="{08E9001F-E7DA-4E5F-90D0-AE8D2D113FDB}">
      <dgm:prSet/>
      <dgm:spPr/>
      <dgm:t>
        <a:bodyPr/>
        <a:lstStyle/>
        <a:p>
          <a:endParaRPr lang="en-US"/>
        </a:p>
      </dgm:t>
    </dgm:pt>
    <dgm:pt modelId="{CA730100-16D5-4AF0-8460-2BFE9A66E3F1}">
      <dgm:prSet phldrT="[Text]" custT="1"/>
      <dgm:spPr/>
      <dgm:t>
        <a:bodyPr/>
        <a:lstStyle/>
        <a:p>
          <a:pPr algn="ctr"/>
          <a:r>
            <a:rPr lang="en-US" sz="1800" b="0" dirty="0">
              <a:effectLst/>
              <a:latin typeface="Franklin Gothic Medium" panose="020B0603020102020204" pitchFamily="34" charset="0"/>
            </a:rPr>
            <a:t>Barriers to driving</a:t>
          </a:r>
          <a:endParaRPr lang="en-US" sz="1800" b="0" dirty="0"/>
        </a:p>
        <a:p>
          <a:pPr algn="l"/>
          <a:r>
            <a:rPr lang="en-US" sz="1800" b="0" dirty="0"/>
            <a:t>Limited</a:t>
          </a:r>
          <a:r>
            <a:rPr lang="en-US" sz="1800" b="0" baseline="0" dirty="0"/>
            <a:t> car parking </a:t>
          </a:r>
          <a:r>
            <a:rPr lang="en-US" sz="1800" b="1" dirty="0">
              <a:solidFill>
                <a:srgbClr val="00B050"/>
              </a:solidFill>
              <a:effectLst>
                <a:outerShdw blurRad="38100" dist="38100" dir="2700000" algn="tl">
                  <a:srgbClr val="000000">
                    <a:alpha val="43137"/>
                  </a:srgbClr>
                </a:outerShdw>
              </a:effectLst>
              <a:latin typeface="Franklin Gothic Medium" panose="020B0603020102020204" pitchFamily="34" charset="0"/>
            </a:rPr>
            <a:t>↑</a:t>
          </a:r>
          <a:r>
            <a:rPr lang="en-US" sz="1800" b="1" dirty="0">
              <a:effectLst>
                <a:outerShdw blurRad="38100" dist="38100" dir="2700000" algn="tl">
                  <a:srgbClr val="000000">
                    <a:alpha val="43137"/>
                  </a:srgbClr>
                </a:outerShdw>
              </a:effectLst>
              <a:latin typeface="Franklin Gothic Medium" panose="020B0603020102020204" pitchFamily="34" charset="0"/>
            </a:rPr>
            <a:t> </a:t>
          </a:r>
          <a:r>
            <a:rPr lang="en-US" sz="1800" b="0" dirty="0">
              <a:latin typeface="Franklin Gothic Medium" panose="020B0603020102020204" pitchFamily="34" charset="0"/>
            </a:rPr>
            <a:t>         Plentiful parking </a:t>
          </a:r>
          <a:r>
            <a:rPr lang="en-US" sz="1800" b="0" baseline="0" dirty="0"/>
            <a:t> </a:t>
          </a:r>
          <a:r>
            <a:rPr lang="en-US" sz="1800" b="1" dirty="0">
              <a:solidFill>
                <a:srgbClr val="FF0000"/>
              </a:solidFill>
              <a:effectLst>
                <a:outerShdw blurRad="38100" dist="38100" dir="2700000" algn="tl">
                  <a:srgbClr val="000000">
                    <a:alpha val="43137"/>
                  </a:srgbClr>
                </a:outerShdw>
              </a:effectLst>
              <a:latin typeface="Franklin Gothic Medium" panose="020B0603020102020204" pitchFamily="34" charset="0"/>
            </a:rPr>
            <a:t>↓</a:t>
          </a:r>
          <a:endParaRPr lang="en-US" sz="1800" b="0" dirty="0"/>
        </a:p>
      </dgm:t>
    </dgm:pt>
    <dgm:pt modelId="{73BBCD42-4661-4488-933A-ECFDF04E7DBF}" type="parTrans" cxnId="{CA72DC79-5A19-481E-B8E3-4BB0BA6AADB8}">
      <dgm:prSet/>
      <dgm:spPr/>
      <dgm:t>
        <a:bodyPr/>
        <a:lstStyle/>
        <a:p>
          <a:endParaRPr lang="en-US"/>
        </a:p>
      </dgm:t>
    </dgm:pt>
    <dgm:pt modelId="{ED690746-2CEC-4B6D-A93B-27DB4ABB284E}" type="sibTrans" cxnId="{CA72DC79-5A19-481E-B8E3-4BB0BA6AADB8}">
      <dgm:prSet/>
      <dgm:spPr/>
      <dgm:t>
        <a:bodyPr/>
        <a:lstStyle/>
        <a:p>
          <a:endParaRPr lang="en-US"/>
        </a:p>
      </dgm:t>
    </dgm:pt>
    <dgm:pt modelId="{378BBEF8-921F-458B-8FF9-E1524C07094D}">
      <dgm:prSet phldrT="[Text]"/>
      <dgm:spPr/>
      <dgm:t>
        <a:bodyPr/>
        <a:lstStyle/>
        <a:p>
          <a:r>
            <a:rPr lang="en-US" dirty="0"/>
            <a:t>Planning time</a:t>
          </a:r>
        </a:p>
      </dgm:t>
    </dgm:pt>
    <dgm:pt modelId="{044A32E1-4437-4008-8484-5EBAA74A454A}" type="parTrans" cxnId="{334D01DA-9778-4A98-9CA1-C39C69930593}">
      <dgm:prSet/>
      <dgm:spPr/>
      <dgm:t>
        <a:bodyPr/>
        <a:lstStyle/>
        <a:p>
          <a:endParaRPr lang="en-US"/>
        </a:p>
      </dgm:t>
    </dgm:pt>
    <dgm:pt modelId="{BB47F6D8-1D4F-41F7-B861-5DDB426FB088}" type="sibTrans" cxnId="{334D01DA-9778-4A98-9CA1-C39C69930593}">
      <dgm:prSet/>
      <dgm:spPr/>
      <dgm:t>
        <a:bodyPr/>
        <a:lstStyle/>
        <a:p>
          <a:endParaRPr lang="en-US"/>
        </a:p>
      </dgm:t>
    </dgm:pt>
    <dgm:pt modelId="{380F4F07-23D6-44AC-BEBD-D2BBB642C811}">
      <dgm:prSet phldrT="[Text]"/>
      <dgm:spPr/>
      <dgm:t>
        <a:bodyPr/>
        <a:lstStyle/>
        <a:p>
          <a:r>
            <a:rPr lang="en-US" dirty="0"/>
            <a:t>Travel time (searching for spot &amp; walking from parking)</a:t>
          </a:r>
        </a:p>
      </dgm:t>
    </dgm:pt>
    <dgm:pt modelId="{8ED86DB8-6588-4EBF-A304-E94D76AF90C8}" type="parTrans" cxnId="{A8D1F3D3-C6A3-4A89-8996-D727A8C126CD}">
      <dgm:prSet/>
      <dgm:spPr/>
      <dgm:t>
        <a:bodyPr/>
        <a:lstStyle/>
        <a:p>
          <a:endParaRPr lang="en-US"/>
        </a:p>
      </dgm:t>
    </dgm:pt>
    <dgm:pt modelId="{6002ADF9-956E-41AE-948E-F2487AA3459C}" type="sibTrans" cxnId="{A8D1F3D3-C6A3-4A89-8996-D727A8C126CD}">
      <dgm:prSet/>
      <dgm:spPr/>
      <dgm:t>
        <a:bodyPr/>
        <a:lstStyle/>
        <a:p>
          <a:endParaRPr lang="en-US"/>
        </a:p>
      </dgm:t>
    </dgm:pt>
    <dgm:pt modelId="{E89F2FC5-AE55-4536-BC68-CA8249C65A3C}">
      <dgm:prSet phldrT="[Text]"/>
      <dgm:spPr/>
      <dgm:t>
        <a:bodyPr/>
        <a:lstStyle/>
        <a:p>
          <a:r>
            <a:rPr lang="en-US" dirty="0"/>
            <a:t>Physical effort</a:t>
          </a:r>
        </a:p>
      </dgm:t>
    </dgm:pt>
    <dgm:pt modelId="{8E4766C1-2D73-4B38-8173-F97762D10012}" type="parTrans" cxnId="{CDF3BF9E-AEF1-401E-8911-72F99C1A6F3A}">
      <dgm:prSet/>
      <dgm:spPr/>
      <dgm:t>
        <a:bodyPr/>
        <a:lstStyle/>
        <a:p>
          <a:endParaRPr lang="en-US"/>
        </a:p>
      </dgm:t>
    </dgm:pt>
    <dgm:pt modelId="{ABB3A3FE-DB60-480F-A905-5385B8B8A86E}" type="sibTrans" cxnId="{CDF3BF9E-AEF1-401E-8911-72F99C1A6F3A}">
      <dgm:prSet/>
      <dgm:spPr/>
      <dgm:t>
        <a:bodyPr/>
        <a:lstStyle/>
        <a:p>
          <a:endParaRPr lang="en-US"/>
        </a:p>
      </dgm:t>
    </dgm:pt>
    <dgm:pt modelId="{5CDE5751-DE57-48D7-A8F3-903E2EE91B70}">
      <dgm:prSet phldrT="[Text]"/>
      <dgm:spPr/>
      <dgm:t>
        <a:bodyPr/>
        <a:lstStyle/>
        <a:p>
          <a:r>
            <a:rPr lang="en-US" dirty="0"/>
            <a:t>Bad weather</a:t>
          </a:r>
        </a:p>
      </dgm:t>
    </dgm:pt>
    <dgm:pt modelId="{AD9C26AE-0380-4D5A-9C35-9D261C224979}" type="parTrans" cxnId="{A0FD5F05-2679-443F-A285-5B9164C068DB}">
      <dgm:prSet/>
      <dgm:spPr/>
      <dgm:t>
        <a:bodyPr/>
        <a:lstStyle/>
        <a:p>
          <a:endParaRPr lang="en-US"/>
        </a:p>
      </dgm:t>
    </dgm:pt>
    <dgm:pt modelId="{C26ED4CB-A324-46CD-815B-E1937F2A4C32}" type="sibTrans" cxnId="{A0FD5F05-2679-443F-A285-5B9164C068DB}">
      <dgm:prSet/>
      <dgm:spPr/>
      <dgm:t>
        <a:bodyPr/>
        <a:lstStyle/>
        <a:p>
          <a:endParaRPr lang="en-US"/>
        </a:p>
      </dgm:t>
    </dgm:pt>
    <dgm:pt modelId="{C794AE63-F289-442D-BC70-847AB87A59E1}">
      <dgm:prSet phldrT="[Text]"/>
      <dgm:spPr/>
      <dgm:t>
        <a:bodyPr/>
        <a:lstStyle/>
        <a:p>
          <a:r>
            <a:rPr lang="en-US" dirty="0"/>
            <a:t>Hills</a:t>
          </a:r>
        </a:p>
      </dgm:t>
    </dgm:pt>
    <dgm:pt modelId="{BE9E9366-185E-492D-9396-112DE65395B3}" type="parTrans" cxnId="{3A90EB01-A0BC-4837-9E6F-876F039BDCD9}">
      <dgm:prSet/>
      <dgm:spPr/>
      <dgm:t>
        <a:bodyPr/>
        <a:lstStyle/>
        <a:p>
          <a:endParaRPr lang="en-US"/>
        </a:p>
      </dgm:t>
    </dgm:pt>
    <dgm:pt modelId="{31E51879-2888-4821-A357-E9400F6D7094}" type="sibTrans" cxnId="{3A90EB01-A0BC-4837-9E6F-876F039BDCD9}">
      <dgm:prSet/>
      <dgm:spPr/>
      <dgm:t>
        <a:bodyPr/>
        <a:lstStyle/>
        <a:p>
          <a:endParaRPr lang="en-US"/>
        </a:p>
      </dgm:t>
    </dgm:pt>
    <dgm:pt modelId="{BF8741F9-B1E4-431D-AE80-BBF090D887FF}">
      <dgm:prSet phldrT="[Text]"/>
      <dgm:spPr/>
      <dgm:t>
        <a:bodyPr/>
        <a:lstStyle/>
        <a:p>
          <a:r>
            <a:rPr lang="en-US" dirty="0"/>
            <a:t>Lack of lighting</a:t>
          </a:r>
        </a:p>
      </dgm:t>
    </dgm:pt>
    <dgm:pt modelId="{EA1ABFF3-1785-487E-A7FB-83137423AFAD}" type="parTrans" cxnId="{A84CB721-D38B-4CF5-B23E-3874412D9735}">
      <dgm:prSet/>
      <dgm:spPr/>
      <dgm:t>
        <a:bodyPr/>
        <a:lstStyle/>
        <a:p>
          <a:endParaRPr lang="en-US"/>
        </a:p>
      </dgm:t>
    </dgm:pt>
    <dgm:pt modelId="{70AF187D-F976-448B-82E2-5C9A699489E6}" type="sibTrans" cxnId="{A84CB721-D38B-4CF5-B23E-3874412D9735}">
      <dgm:prSet/>
      <dgm:spPr/>
      <dgm:t>
        <a:bodyPr/>
        <a:lstStyle/>
        <a:p>
          <a:endParaRPr lang="en-US"/>
        </a:p>
      </dgm:t>
    </dgm:pt>
    <dgm:pt modelId="{18C57E24-6375-418D-8EDA-038B512F62F9}">
      <dgm:prSet phldrT="[Text]"/>
      <dgm:spPr/>
      <dgm:t>
        <a:bodyPr/>
        <a:lstStyle/>
        <a:p>
          <a:r>
            <a:rPr lang="en-US" dirty="0"/>
            <a:t>Price (limited parking is </a:t>
          </a:r>
          <a:r>
            <a:rPr lang="en-US"/>
            <a:t>often expensive)</a:t>
          </a:r>
          <a:endParaRPr lang="en-US" dirty="0"/>
        </a:p>
      </dgm:t>
    </dgm:pt>
    <dgm:pt modelId="{7350B1B5-19C9-4394-9362-AFF352505826}" type="parTrans" cxnId="{4533059E-2C99-4D7F-834A-1D93A85CA53B}">
      <dgm:prSet/>
      <dgm:spPr/>
      <dgm:t>
        <a:bodyPr/>
        <a:lstStyle/>
        <a:p>
          <a:endParaRPr lang="en-US"/>
        </a:p>
      </dgm:t>
    </dgm:pt>
    <dgm:pt modelId="{4CB8C893-2C0B-4390-B49E-24DDF4D61401}" type="sibTrans" cxnId="{4533059E-2C99-4D7F-834A-1D93A85CA53B}">
      <dgm:prSet/>
      <dgm:spPr/>
      <dgm:t>
        <a:bodyPr/>
        <a:lstStyle/>
        <a:p>
          <a:endParaRPr lang="en-US"/>
        </a:p>
      </dgm:t>
    </dgm:pt>
    <dgm:pt modelId="{38119FBD-93D9-4A4D-85F1-DEF3C7A78CC7}" type="pres">
      <dgm:prSet presAssocID="{BA175160-C448-44EC-8B28-52C668F93DBF}" presName="layout" presStyleCnt="0">
        <dgm:presLayoutVars>
          <dgm:chMax/>
          <dgm:chPref/>
          <dgm:dir/>
          <dgm:resizeHandles/>
        </dgm:presLayoutVars>
      </dgm:prSet>
      <dgm:spPr/>
      <dgm:t>
        <a:bodyPr/>
        <a:lstStyle/>
        <a:p>
          <a:endParaRPr lang="en-US"/>
        </a:p>
      </dgm:t>
    </dgm:pt>
    <dgm:pt modelId="{D94997E5-3BB8-4896-AB8D-15F1AFED088A}" type="pres">
      <dgm:prSet presAssocID="{A6F67FA3-1036-4B2E-B463-E7B9001C064C}" presName="root" presStyleCnt="0">
        <dgm:presLayoutVars>
          <dgm:chMax/>
          <dgm:chPref/>
        </dgm:presLayoutVars>
      </dgm:prSet>
      <dgm:spPr/>
    </dgm:pt>
    <dgm:pt modelId="{A8CB7EEC-8352-4BD1-AB52-9575689677D8}" type="pres">
      <dgm:prSet presAssocID="{A6F67FA3-1036-4B2E-B463-E7B9001C064C}" presName="rootComposite" presStyleCnt="0">
        <dgm:presLayoutVars/>
      </dgm:prSet>
      <dgm:spPr/>
    </dgm:pt>
    <dgm:pt modelId="{DE99A432-C8C6-463C-B6C8-1D8D81280E2B}" type="pres">
      <dgm:prSet presAssocID="{A6F67FA3-1036-4B2E-B463-E7B9001C064C}" presName="ParentAccent" presStyleLbl="alignNode1" presStyleIdx="0" presStyleCnt="2"/>
      <dgm:spPr>
        <a:noFill/>
        <a:ln>
          <a:solidFill>
            <a:schemeClr val="bg1"/>
          </a:solidFill>
        </a:ln>
      </dgm:spPr>
    </dgm:pt>
    <dgm:pt modelId="{F86ACCDA-1AC0-44EC-9453-753095F683A1}" type="pres">
      <dgm:prSet presAssocID="{A6F67FA3-1036-4B2E-B463-E7B9001C064C}" presName="ParentSmallAccent" presStyleLbl="fgAcc1" presStyleIdx="0" presStyleCnt="2"/>
      <dgm:spPr>
        <a:noFill/>
        <a:ln>
          <a:solidFill>
            <a:schemeClr val="bg1"/>
          </a:solidFill>
        </a:ln>
      </dgm:spPr>
    </dgm:pt>
    <dgm:pt modelId="{AFE92292-8C12-418A-B7DC-C8857108C466}" type="pres">
      <dgm:prSet presAssocID="{A6F67FA3-1036-4B2E-B463-E7B9001C064C}" presName="Parent" presStyleLbl="revTx" presStyleIdx="0" presStyleCnt="11" custScaleX="133800" custLinFactNeighborX="-759" custLinFactNeighborY="47740">
        <dgm:presLayoutVars>
          <dgm:chMax/>
          <dgm:chPref val="4"/>
          <dgm:bulletEnabled val="1"/>
        </dgm:presLayoutVars>
      </dgm:prSet>
      <dgm:spPr/>
      <dgm:t>
        <a:bodyPr/>
        <a:lstStyle/>
        <a:p>
          <a:endParaRPr lang="en-US"/>
        </a:p>
      </dgm:t>
    </dgm:pt>
    <dgm:pt modelId="{5850DF37-82A3-4261-ADAB-5CAF3140872D}" type="pres">
      <dgm:prSet presAssocID="{A6F67FA3-1036-4B2E-B463-E7B9001C064C}" presName="childShape" presStyleCnt="0">
        <dgm:presLayoutVars>
          <dgm:chMax val="0"/>
          <dgm:chPref val="0"/>
        </dgm:presLayoutVars>
      </dgm:prSet>
      <dgm:spPr/>
    </dgm:pt>
    <dgm:pt modelId="{E3734F8B-E9E8-4DA2-B294-AA31566B1BC0}" type="pres">
      <dgm:prSet presAssocID="{79C5CA8F-E44E-4DBA-84B0-FF9ABCE77C38}" presName="childComposite" presStyleCnt="0">
        <dgm:presLayoutVars>
          <dgm:chMax val="0"/>
          <dgm:chPref val="0"/>
        </dgm:presLayoutVars>
      </dgm:prSet>
      <dgm:spPr/>
    </dgm:pt>
    <dgm:pt modelId="{5586F334-7DFD-4B02-8937-57AB3F884028}" type="pres">
      <dgm:prSet presAssocID="{79C5CA8F-E44E-4DBA-84B0-FF9ABCE77C38}" presName="ChildAccent" presStyleLbl="solidFgAcc1" presStyleIdx="0" presStyleCnt="9"/>
      <dgm:spPr/>
    </dgm:pt>
    <dgm:pt modelId="{A4367198-74AC-4DF3-BC2A-2A466294DEAF}" type="pres">
      <dgm:prSet presAssocID="{79C5CA8F-E44E-4DBA-84B0-FF9ABCE77C38}" presName="Child" presStyleLbl="revTx" presStyleIdx="1" presStyleCnt="11">
        <dgm:presLayoutVars>
          <dgm:chMax val="0"/>
          <dgm:chPref val="0"/>
          <dgm:bulletEnabled val="1"/>
        </dgm:presLayoutVars>
      </dgm:prSet>
      <dgm:spPr/>
      <dgm:t>
        <a:bodyPr/>
        <a:lstStyle/>
        <a:p>
          <a:endParaRPr lang="en-US"/>
        </a:p>
      </dgm:t>
    </dgm:pt>
    <dgm:pt modelId="{59687413-665F-4D84-B152-EE2D486C1251}" type="pres">
      <dgm:prSet presAssocID="{32071A3D-F1ED-43AE-8BE4-8EF1AD1BA947}" presName="childComposite" presStyleCnt="0">
        <dgm:presLayoutVars>
          <dgm:chMax val="0"/>
          <dgm:chPref val="0"/>
        </dgm:presLayoutVars>
      </dgm:prSet>
      <dgm:spPr/>
    </dgm:pt>
    <dgm:pt modelId="{5FB54BE5-564D-4383-B515-4B75B60C53AB}" type="pres">
      <dgm:prSet presAssocID="{32071A3D-F1ED-43AE-8BE4-8EF1AD1BA947}" presName="ChildAccent" presStyleLbl="solidFgAcc1" presStyleIdx="1" presStyleCnt="9"/>
      <dgm:spPr/>
    </dgm:pt>
    <dgm:pt modelId="{CBF3634D-470C-45C3-ACB8-0A121668C630}" type="pres">
      <dgm:prSet presAssocID="{32071A3D-F1ED-43AE-8BE4-8EF1AD1BA947}" presName="Child" presStyleLbl="revTx" presStyleIdx="2" presStyleCnt="11">
        <dgm:presLayoutVars>
          <dgm:chMax val="0"/>
          <dgm:chPref val="0"/>
          <dgm:bulletEnabled val="1"/>
        </dgm:presLayoutVars>
      </dgm:prSet>
      <dgm:spPr/>
      <dgm:t>
        <a:bodyPr/>
        <a:lstStyle/>
        <a:p>
          <a:endParaRPr lang="en-US"/>
        </a:p>
      </dgm:t>
    </dgm:pt>
    <dgm:pt modelId="{8B32F3B9-2A05-48AC-85D4-CBC8A48B0932}" type="pres">
      <dgm:prSet presAssocID="{E89F2FC5-AE55-4536-BC68-CA8249C65A3C}" presName="childComposite" presStyleCnt="0">
        <dgm:presLayoutVars>
          <dgm:chMax val="0"/>
          <dgm:chPref val="0"/>
        </dgm:presLayoutVars>
      </dgm:prSet>
      <dgm:spPr/>
    </dgm:pt>
    <dgm:pt modelId="{8AA6854F-B327-407B-AC61-9101864B5840}" type="pres">
      <dgm:prSet presAssocID="{E89F2FC5-AE55-4536-BC68-CA8249C65A3C}" presName="ChildAccent" presStyleLbl="solidFgAcc1" presStyleIdx="2" presStyleCnt="9"/>
      <dgm:spPr/>
    </dgm:pt>
    <dgm:pt modelId="{36A33238-A99B-4437-86FE-E3E9A33BECE0}" type="pres">
      <dgm:prSet presAssocID="{E89F2FC5-AE55-4536-BC68-CA8249C65A3C}" presName="Child" presStyleLbl="revTx" presStyleIdx="3" presStyleCnt="11">
        <dgm:presLayoutVars>
          <dgm:chMax val="0"/>
          <dgm:chPref val="0"/>
          <dgm:bulletEnabled val="1"/>
        </dgm:presLayoutVars>
      </dgm:prSet>
      <dgm:spPr/>
      <dgm:t>
        <a:bodyPr/>
        <a:lstStyle/>
        <a:p>
          <a:endParaRPr lang="en-US"/>
        </a:p>
      </dgm:t>
    </dgm:pt>
    <dgm:pt modelId="{5F450BC8-F363-4646-8234-CC7B77BEA4A7}" type="pres">
      <dgm:prSet presAssocID="{5CDE5751-DE57-48D7-A8F3-903E2EE91B70}" presName="childComposite" presStyleCnt="0">
        <dgm:presLayoutVars>
          <dgm:chMax val="0"/>
          <dgm:chPref val="0"/>
        </dgm:presLayoutVars>
      </dgm:prSet>
      <dgm:spPr/>
    </dgm:pt>
    <dgm:pt modelId="{0AD1AAAF-C7E1-4228-A892-955FA54B954E}" type="pres">
      <dgm:prSet presAssocID="{5CDE5751-DE57-48D7-A8F3-903E2EE91B70}" presName="ChildAccent" presStyleLbl="solidFgAcc1" presStyleIdx="3" presStyleCnt="9"/>
      <dgm:spPr/>
    </dgm:pt>
    <dgm:pt modelId="{3B89156D-F2DB-49B7-8D3E-6B4208B2F6AC}" type="pres">
      <dgm:prSet presAssocID="{5CDE5751-DE57-48D7-A8F3-903E2EE91B70}" presName="Child" presStyleLbl="revTx" presStyleIdx="4" presStyleCnt="11">
        <dgm:presLayoutVars>
          <dgm:chMax val="0"/>
          <dgm:chPref val="0"/>
          <dgm:bulletEnabled val="1"/>
        </dgm:presLayoutVars>
      </dgm:prSet>
      <dgm:spPr/>
      <dgm:t>
        <a:bodyPr/>
        <a:lstStyle/>
        <a:p>
          <a:endParaRPr lang="en-US"/>
        </a:p>
      </dgm:t>
    </dgm:pt>
    <dgm:pt modelId="{0DBCBB04-0739-4654-BC2F-723F94B96A25}" type="pres">
      <dgm:prSet presAssocID="{C794AE63-F289-442D-BC70-847AB87A59E1}" presName="childComposite" presStyleCnt="0">
        <dgm:presLayoutVars>
          <dgm:chMax val="0"/>
          <dgm:chPref val="0"/>
        </dgm:presLayoutVars>
      </dgm:prSet>
      <dgm:spPr/>
    </dgm:pt>
    <dgm:pt modelId="{1A3A98FF-B8DD-4474-9117-1E14E2161E05}" type="pres">
      <dgm:prSet presAssocID="{C794AE63-F289-442D-BC70-847AB87A59E1}" presName="ChildAccent" presStyleLbl="solidFgAcc1" presStyleIdx="4" presStyleCnt="9"/>
      <dgm:spPr/>
    </dgm:pt>
    <dgm:pt modelId="{095478B0-401E-4921-910F-F2A5CCCEFD58}" type="pres">
      <dgm:prSet presAssocID="{C794AE63-F289-442D-BC70-847AB87A59E1}" presName="Child" presStyleLbl="revTx" presStyleIdx="5" presStyleCnt="11">
        <dgm:presLayoutVars>
          <dgm:chMax val="0"/>
          <dgm:chPref val="0"/>
          <dgm:bulletEnabled val="1"/>
        </dgm:presLayoutVars>
      </dgm:prSet>
      <dgm:spPr/>
      <dgm:t>
        <a:bodyPr/>
        <a:lstStyle/>
        <a:p>
          <a:endParaRPr lang="en-US"/>
        </a:p>
      </dgm:t>
    </dgm:pt>
    <dgm:pt modelId="{5EE7FC7C-E63E-42A2-96CE-44413F6561A9}" type="pres">
      <dgm:prSet presAssocID="{BF8741F9-B1E4-431D-AE80-BBF090D887FF}" presName="childComposite" presStyleCnt="0">
        <dgm:presLayoutVars>
          <dgm:chMax val="0"/>
          <dgm:chPref val="0"/>
        </dgm:presLayoutVars>
      </dgm:prSet>
      <dgm:spPr/>
    </dgm:pt>
    <dgm:pt modelId="{C43C85C2-3E90-46C2-9289-31C3E44AD51F}" type="pres">
      <dgm:prSet presAssocID="{BF8741F9-B1E4-431D-AE80-BBF090D887FF}" presName="ChildAccent" presStyleLbl="solidFgAcc1" presStyleIdx="5" presStyleCnt="9"/>
      <dgm:spPr/>
    </dgm:pt>
    <dgm:pt modelId="{CC68068D-1B89-4F67-9755-740DDCC55510}" type="pres">
      <dgm:prSet presAssocID="{BF8741F9-B1E4-431D-AE80-BBF090D887FF}" presName="Child" presStyleLbl="revTx" presStyleIdx="6" presStyleCnt="11">
        <dgm:presLayoutVars>
          <dgm:chMax val="0"/>
          <dgm:chPref val="0"/>
          <dgm:bulletEnabled val="1"/>
        </dgm:presLayoutVars>
      </dgm:prSet>
      <dgm:spPr/>
      <dgm:t>
        <a:bodyPr/>
        <a:lstStyle/>
        <a:p>
          <a:endParaRPr lang="en-US"/>
        </a:p>
      </dgm:t>
    </dgm:pt>
    <dgm:pt modelId="{644F5835-A919-442F-9822-6475EF5CCFDD}" type="pres">
      <dgm:prSet presAssocID="{CA730100-16D5-4AF0-8460-2BFE9A66E3F1}" presName="root" presStyleCnt="0">
        <dgm:presLayoutVars>
          <dgm:chMax/>
          <dgm:chPref/>
        </dgm:presLayoutVars>
      </dgm:prSet>
      <dgm:spPr/>
    </dgm:pt>
    <dgm:pt modelId="{3499CF5B-2925-4EBF-829E-56BD47F0581C}" type="pres">
      <dgm:prSet presAssocID="{CA730100-16D5-4AF0-8460-2BFE9A66E3F1}" presName="rootComposite" presStyleCnt="0">
        <dgm:presLayoutVars/>
      </dgm:prSet>
      <dgm:spPr/>
    </dgm:pt>
    <dgm:pt modelId="{8DAB453E-404D-440D-A975-BEDB08E49B8B}" type="pres">
      <dgm:prSet presAssocID="{CA730100-16D5-4AF0-8460-2BFE9A66E3F1}" presName="ParentAccent" presStyleLbl="alignNode1" presStyleIdx="1" presStyleCnt="2" custLinFactNeighborX="6459"/>
      <dgm:spPr>
        <a:noFill/>
        <a:ln>
          <a:solidFill>
            <a:schemeClr val="bg1"/>
          </a:solidFill>
        </a:ln>
      </dgm:spPr>
    </dgm:pt>
    <dgm:pt modelId="{CAE3DB1C-2F32-4862-A3A6-B5F6BB4223DA}" type="pres">
      <dgm:prSet presAssocID="{CA730100-16D5-4AF0-8460-2BFE9A66E3F1}" presName="ParentSmallAccent" presStyleLbl="fgAcc1" presStyleIdx="1" presStyleCnt="2" custLinFactNeighborX="87198"/>
      <dgm:spPr>
        <a:noFill/>
        <a:ln>
          <a:solidFill>
            <a:schemeClr val="bg1"/>
          </a:solidFill>
        </a:ln>
      </dgm:spPr>
    </dgm:pt>
    <dgm:pt modelId="{A6EA8B0E-F34B-45F1-BB3B-C114AE6AD1A6}" type="pres">
      <dgm:prSet presAssocID="{CA730100-16D5-4AF0-8460-2BFE9A66E3F1}" presName="Parent" presStyleLbl="revTx" presStyleIdx="7" presStyleCnt="11" custScaleX="137782" custLinFactNeighborX="6129" custLinFactNeighborY="47743">
        <dgm:presLayoutVars>
          <dgm:chMax/>
          <dgm:chPref val="4"/>
          <dgm:bulletEnabled val="1"/>
        </dgm:presLayoutVars>
      </dgm:prSet>
      <dgm:spPr/>
      <dgm:t>
        <a:bodyPr/>
        <a:lstStyle/>
        <a:p>
          <a:endParaRPr lang="en-US"/>
        </a:p>
      </dgm:t>
    </dgm:pt>
    <dgm:pt modelId="{530340C9-D154-4FC6-8A55-213B319D924E}" type="pres">
      <dgm:prSet presAssocID="{CA730100-16D5-4AF0-8460-2BFE9A66E3F1}" presName="childShape" presStyleCnt="0">
        <dgm:presLayoutVars>
          <dgm:chMax val="0"/>
          <dgm:chPref val="0"/>
        </dgm:presLayoutVars>
      </dgm:prSet>
      <dgm:spPr/>
    </dgm:pt>
    <dgm:pt modelId="{682E4258-C2B2-4AC2-9CCF-DC687512AE46}" type="pres">
      <dgm:prSet presAssocID="{378BBEF8-921F-458B-8FF9-E1524C07094D}" presName="childComposite" presStyleCnt="0">
        <dgm:presLayoutVars>
          <dgm:chMax val="0"/>
          <dgm:chPref val="0"/>
        </dgm:presLayoutVars>
      </dgm:prSet>
      <dgm:spPr/>
    </dgm:pt>
    <dgm:pt modelId="{E34BCE25-757D-44DF-B6C0-4DF514D8A3D8}" type="pres">
      <dgm:prSet presAssocID="{378BBEF8-921F-458B-8FF9-E1524C07094D}" presName="ChildAccent" presStyleLbl="solidFgAcc1" presStyleIdx="6" presStyleCnt="9" custLinFactNeighborX="87904"/>
      <dgm:spPr/>
    </dgm:pt>
    <dgm:pt modelId="{F5A454DD-47F6-4B24-B7BC-7926F46ABCFC}" type="pres">
      <dgm:prSet presAssocID="{378BBEF8-921F-458B-8FF9-E1524C07094D}" presName="Child" presStyleLbl="revTx" presStyleIdx="8" presStyleCnt="11" custLinFactNeighborX="6944">
        <dgm:presLayoutVars>
          <dgm:chMax val="0"/>
          <dgm:chPref val="0"/>
          <dgm:bulletEnabled val="1"/>
        </dgm:presLayoutVars>
      </dgm:prSet>
      <dgm:spPr/>
      <dgm:t>
        <a:bodyPr/>
        <a:lstStyle/>
        <a:p>
          <a:endParaRPr lang="en-US"/>
        </a:p>
      </dgm:t>
    </dgm:pt>
    <dgm:pt modelId="{F9FEAA3F-1401-43F2-84B4-28A96DEA5A6B}" type="pres">
      <dgm:prSet presAssocID="{380F4F07-23D6-44AC-BEBD-D2BBB642C811}" presName="childComposite" presStyleCnt="0">
        <dgm:presLayoutVars>
          <dgm:chMax val="0"/>
          <dgm:chPref val="0"/>
        </dgm:presLayoutVars>
      </dgm:prSet>
      <dgm:spPr/>
    </dgm:pt>
    <dgm:pt modelId="{576F51B8-398E-47E9-8B45-9138E0029245}" type="pres">
      <dgm:prSet presAssocID="{380F4F07-23D6-44AC-BEBD-D2BBB642C811}" presName="ChildAccent" presStyleLbl="solidFgAcc1" presStyleIdx="7" presStyleCnt="9" custLinFactNeighborX="87904"/>
      <dgm:spPr/>
    </dgm:pt>
    <dgm:pt modelId="{065065AD-BC60-4786-895D-AE9067AE1926}" type="pres">
      <dgm:prSet presAssocID="{380F4F07-23D6-44AC-BEBD-D2BBB642C811}" presName="Child" presStyleLbl="revTx" presStyleIdx="9" presStyleCnt="11" custScaleY="186315" custLinFactNeighborX="6944">
        <dgm:presLayoutVars>
          <dgm:chMax val="0"/>
          <dgm:chPref val="0"/>
          <dgm:bulletEnabled val="1"/>
        </dgm:presLayoutVars>
      </dgm:prSet>
      <dgm:spPr/>
      <dgm:t>
        <a:bodyPr/>
        <a:lstStyle/>
        <a:p>
          <a:endParaRPr lang="en-US"/>
        </a:p>
      </dgm:t>
    </dgm:pt>
    <dgm:pt modelId="{96F452CA-167C-413D-AAE1-CB6C3D749854}" type="pres">
      <dgm:prSet presAssocID="{18C57E24-6375-418D-8EDA-038B512F62F9}" presName="childComposite" presStyleCnt="0">
        <dgm:presLayoutVars>
          <dgm:chMax val="0"/>
          <dgm:chPref val="0"/>
        </dgm:presLayoutVars>
      </dgm:prSet>
      <dgm:spPr/>
    </dgm:pt>
    <dgm:pt modelId="{2E393666-8CA5-426C-BA89-1DAACA3FE0EA}" type="pres">
      <dgm:prSet presAssocID="{18C57E24-6375-418D-8EDA-038B512F62F9}" presName="ChildAccent" presStyleLbl="solidFgAcc1" presStyleIdx="8" presStyleCnt="9" custLinFactNeighborX="87904"/>
      <dgm:spPr/>
    </dgm:pt>
    <dgm:pt modelId="{6E7B16AC-AACB-491C-ADB0-F73EC804D844}" type="pres">
      <dgm:prSet presAssocID="{18C57E24-6375-418D-8EDA-038B512F62F9}" presName="Child" presStyleLbl="revTx" presStyleIdx="10" presStyleCnt="11" custScaleY="209081" custLinFactNeighborX="6944">
        <dgm:presLayoutVars>
          <dgm:chMax val="0"/>
          <dgm:chPref val="0"/>
          <dgm:bulletEnabled val="1"/>
        </dgm:presLayoutVars>
      </dgm:prSet>
      <dgm:spPr/>
      <dgm:t>
        <a:bodyPr/>
        <a:lstStyle/>
        <a:p>
          <a:endParaRPr lang="en-US"/>
        </a:p>
      </dgm:t>
    </dgm:pt>
  </dgm:ptLst>
  <dgm:cxnLst>
    <dgm:cxn modelId="{A8D1F3D3-C6A3-4A89-8996-D727A8C126CD}" srcId="{CA730100-16D5-4AF0-8460-2BFE9A66E3F1}" destId="{380F4F07-23D6-44AC-BEBD-D2BBB642C811}" srcOrd="1" destOrd="0" parTransId="{8ED86DB8-6588-4EBF-A304-E94D76AF90C8}" sibTransId="{6002ADF9-956E-41AE-948E-F2487AA3459C}"/>
    <dgm:cxn modelId="{A0FD5F05-2679-443F-A285-5B9164C068DB}" srcId="{A6F67FA3-1036-4B2E-B463-E7B9001C064C}" destId="{5CDE5751-DE57-48D7-A8F3-903E2EE91B70}" srcOrd="3" destOrd="0" parTransId="{AD9C26AE-0380-4D5A-9C35-9D261C224979}" sibTransId="{C26ED4CB-A324-46CD-815B-E1937F2A4C32}"/>
    <dgm:cxn modelId="{3A90EB01-A0BC-4837-9E6F-876F039BDCD9}" srcId="{A6F67FA3-1036-4B2E-B463-E7B9001C064C}" destId="{C794AE63-F289-442D-BC70-847AB87A59E1}" srcOrd="4" destOrd="0" parTransId="{BE9E9366-185E-492D-9396-112DE65395B3}" sibTransId="{31E51879-2888-4821-A357-E9400F6D7094}"/>
    <dgm:cxn modelId="{DA069F13-4F7B-4655-9C8F-96D84A37EF39}" type="presOf" srcId="{18C57E24-6375-418D-8EDA-038B512F62F9}" destId="{6E7B16AC-AACB-491C-ADB0-F73EC804D844}" srcOrd="0" destOrd="0" presId="urn:microsoft.com/office/officeart/2008/layout/SquareAccentList"/>
    <dgm:cxn modelId="{AA960B03-8C9D-4B71-B693-40E698EA393D}" srcId="{A6F67FA3-1036-4B2E-B463-E7B9001C064C}" destId="{79C5CA8F-E44E-4DBA-84B0-FF9ABCE77C38}" srcOrd="0" destOrd="0" parTransId="{2E5C3DD5-505B-4A0F-A5D7-943DE7B51AE4}" sibTransId="{193B1BDD-332D-4A52-8E50-AC0361B60A1B}"/>
    <dgm:cxn modelId="{A84CB721-D38B-4CF5-B23E-3874412D9735}" srcId="{A6F67FA3-1036-4B2E-B463-E7B9001C064C}" destId="{BF8741F9-B1E4-431D-AE80-BBF090D887FF}" srcOrd="5" destOrd="0" parTransId="{EA1ABFF3-1785-487E-A7FB-83137423AFAD}" sibTransId="{70AF187D-F976-448B-82E2-5C9A699489E6}"/>
    <dgm:cxn modelId="{68283D01-678E-44F2-AFE2-15B8C9CFB86A}" type="presOf" srcId="{A6F67FA3-1036-4B2E-B463-E7B9001C064C}" destId="{AFE92292-8C12-418A-B7DC-C8857108C466}" srcOrd="0" destOrd="0" presId="urn:microsoft.com/office/officeart/2008/layout/SquareAccentList"/>
    <dgm:cxn modelId="{3038A82D-0B92-40C0-94E9-75F85A270C08}" type="presOf" srcId="{C794AE63-F289-442D-BC70-847AB87A59E1}" destId="{095478B0-401E-4921-910F-F2A5CCCEFD58}" srcOrd="0" destOrd="0" presId="urn:microsoft.com/office/officeart/2008/layout/SquareAccentList"/>
    <dgm:cxn modelId="{E7563E82-9158-4C20-97F8-3588336548F1}" type="presOf" srcId="{BA175160-C448-44EC-8B28-52C668F93DBF}" destId="{38119FBD-93D9-4A4D-85F1-DEF3C7A78CC7}" srcOrd="0" destOrd="0" presId="urn:microsoft.com/office/officeart/2008/layout/SquareAccentList"/>
    <dgm:cxn modelId="{2D9A532E-55C4-44E2-9AA7-AA8416C62E66}" type="presOf" srcId="{32071A3D-F1ED-43AE-8BE4-8EF1AD1BA947}" destId="{CBF3634D-470C-45C3-ACB8-0A121668C630}" srcOrd="0" destOrd="0" presId="urn:microsoft.com/office/officeart/2008/layout/SquareAccentList"/>
    <dgm:cxn modelId="{0C292A6F-8026-4EEB-8997-7C31DBC4457F}" type="presOf" srcId="{378BBEF8-921F-458B-8FF9-E1524C07094D}" destId="{F5A454DD-47F6-4B24-B7BC-7926F46ABCFC}" srcOrd="0" destOrd="0" presId="urn:microsoft.com/office/officeart/2008/layout/SquareAccentList"/>
    <dgm:cxn modelId="{21330F7A-424B-45EB-88CC-2CCEF64EC07F}" type="presOf" srcId="{79C5CA8F-E44E-4DBA-84B0-FF9ABCE77C38}" destId="{A4367198-74AC-4DF3-BC2A-2A466294DEAF}" srcOrd="0" destOrd="0" presId="urn:microsoft.com/office/officeart/2008/layout/SquareAccentList"/>
    <dgm:cxn modelId="{F20BF668-01BD-4B20-8A41-8ADF43626BD4}" type="presOf" srcId="{5CDE5751-DE57-48D7-A8F3-903E2EE91B70}" destId="{3B89156D-F2DB-49B7-8D3E-6B4208B2F6AC}" srcOrd="0" destOrd="0" presId="urn:microsoft.com/office/officeart/2008/layout/SquareAccentList"/>
    <dgm:cxn modelId="{B4BA463D-5879-4170-AF1D-67EF13CECDC6}" srcId="{BA175160-C448-44EC-8B28-52C668F93DBF}" destId="{A6F67FA3-1036-4B2E-B463-E7B9001C064C}" srcOrd="0" destOrd="0" parTransId="{FDBD87E0-1C77-4693-8F72-CEF4095A2606}" sibTransId="{DBCED8E1-AD02-4805-AE75-C7A750858A17}"/>
    <dgm:cxn modelId="{2EAFEF4B-FF7E-4CF8-8DA9-81643D4E1E95}" type="presOf" srcId="{E89F2FC5-AE55-4536-BC68-CA8249C65A3C}" destId="{36A33238-A99B-4437-86FE-E3E9A33BECE0}" srcOrd="0" destOrd="0" presId="urn:microsoft.com/office/officeart/2008/layout/SquareAccentList"/>
    <dgm:cxn modelId="{4533059E-2C99-4D7F-834A-1D93A85CA53B}" srcId="{CA730100-16D5-4AF0-8460-2BFE9A66E3F1}" destId="{18C57E24-6375-418D-8EDA-038B512F62F9}" srcOrd="2" destOrd="0" parTransId="{7350B1B5-19C9-4394-9362-AFF352505826}" sibTransId="{4CB8C893-2C0B-4390-B49E-24DDF4D61401}"/>
    <dgm:cxn modelId="{53506F07-53D9-4EAC-A352-A6EC886B1F84}" type="presOf" srcId="{380F4F07-23D6-44AC-BEBD-D2BBB642C811}" destId="{065065AD-BC60-4786-895D-AE9067AE1926}" srcOrd="0" destOrd="0" presId="urn:microsoft.com/office/officeart/2008/layout/SquareAccentList"/>
    <dgm:cxn modelId="{29C1D66E-D4F5-496A-B711-BA7009CF0F2A}" type="presOf" srcId="{CA730100-16D5-4AF0-8460-2BFE9A66E3F1}" destId="{A6EA8B0E-F34B-45F1-BB3B-C114AE6AD1A6}" srcOrd="0" destOrd="0" presId="urn:microsoft.com/office/officeart/2008/layout/SquareAccentList"/>
    <dgm:cxn modelId="{4BE9F5A4-39C9-400E-A941-DD9C19846878}" type="presOf" srcId="{BF8741F9-B1E4-431D-AE80-BBF090D887FF}" destId="{CC68068D-1B89-4F67-9755-740DDCC55510}" srcOrd="0" destOrd="0" presId="urn:microsoft.com/office/officeart/2008/layout/SquareAccentList"/>
    <dgm:cxn modelId="{08E9001F-E7DA-4E5F-90D0-AE8D2D113FDB}" srcId="{A6F67FA3-1036-4B2E-B463-E7B9001C064C}" destId="{32071A3D-F1ED-43AE-8BE4-8EF1AD1BA947}" srcOrd="1" destOrd="0" parTransId="{8683D848-E70E-4D7D-AD33-09C1AF991B38}" sibTransId="{25FB0886-DC4B-4AFD-92AB-31B88291A482}"/>
    <dgm:cxn modelId="{334D01DA-9778-4A98-9CA1-C39C69930593}" srcId="{CA730100-16D5-4AF0-8460-2BFE9A66E3F1}" destId="{378BBEF8-921F-458B-8FF9-E1524C07094D}" srcOrd="0" destOrd="0" parTransId="{044A32E1-4437-4008-8484-5EBAA74A454A}" sibTransId="{BB47F6D8-1D4F-41F7-B861-5DDB426FB088}"/>
    <dgm:cxn modelId="{CDF3BF9E-AEF1-401E-8911-72F99C1A6F3A}" srcId="{A6F67FA3-1036-4B2E-B463-E7B9001C064C}" destId="{E89F2FC5-AE55-4536-BC68-CA8249C65A3C}" srcOrd="2" destOrd="0" parTransId="{8E4766C1-2D73-4B38-8173-F97762D10012}" sibTransId="{ABB3A3FE-DB60-480F-A905-5385B8B8A86E}"/>
    <dgm:cxn modelId="{CA72DC79-5A19-481E-B8E3-4BB0BA6AADB8}" srcId="{BA175160-C448-44EC-8B28-52C668F93DBF}" destId="{CA730100-16D5-4AF0-8460-2BFE9A66E3F1}" srcOrd="1" destOrd="0" parTransId="{73BBCD42-4661-4488-933A-ECFDF04E7DBF}" sibTransId="{ED690746-2CEC-4B6D-A93B-27DB4ABB284E}"/>
    <dgm:cxn modelId="{B792EF1A-783F-4E6D-9DB9-D0E1857F35D3}" type="presParOf" srcId="{38119FBD-93D9-4A4D-85F1-DEF3C7A78CC7}" destId="{D94997E5-3BB8-4896-AB8D-15F1AFED088A}" srcOrd="0" destOrd="0" presId="urn:microsoft.com/office/officeart/2008/layout/SquareAccentList"/>
    <dgm:cxn modelId="{06FF033C-B1F1-4040-A0C6-A5815A6B2121}" type="presParOf" srcId="{D94997E5-3BB8-4896-AB8D-15F1AFED088A}" destId="{A8CB7EEC-8352-4BD1-AB52-9575689677D8}" srcOrd="0" destOrd="0" presId="urn:microsoft.com/office/officeart/2008/layout/SquareAccentList"/>
    <dgm:cxn modelId="{E6C76328-11E7-453C-B938-90B078B4C0A4}" type="presParOf" srcId="{A8CB7EEC-8352-4BD1-AB52-9575689677D8}" destId="{DE99A432-C8C6-463C-B6C8-1D8D81280E2B}" srcOrd="0" destOrd="0" presId="urn:microsoft.com/office/officeart/2008/layout/SquareAccentList"/>
    <dgm:cxn modelId="{B2C7D3EB-6A8A-403E-A9BC-BC7DDD2351AA}" type="presParOf" srcId="{A8CB7EEC-8352-4BD1-AB52-9575689677D8}" destId="{F86ACCDA-1AC0-44EC-9453-753095F683A1}" srcOrd="1" destOrd="0" presId="urn:microsoft.com/office/officeart/2008/layout/SquareAccentList"/>
    <dgm:cxn modelId="{069C828F-B22D-4DE8-B027-1C763DFD1B20}" type="presParOf" srcId="{A8CB7EEC-8352-4BD1-AB52-9575689677D8}" destId="{AFE92292-8C12-418A-B7DC-C8857108C466}" srcOrd="2" destOrd="0" presId="urn:microsoft.com/office/officeart/2008/layout/SquareAccentList"/>
    <dgm:cxn modelId="{45C0511B-DFDE-4402-A4DD-DA74EA0C20A1}" type="presParOf" srcId="{D94997E5-3BB8-4896-AB8D-15F1AFED088A}" destId="{5850DF37-82A3-4261-ADAB-5CAF3140872D}" srcOrd="1" destOrd="0" presId="urn:microsoft.com/office/officeart/2008/layout/SquareAccentList"/>
    <dgm:cxn modelId="{827758AC-E659-490B-8155-723CE81960B1}" type="presParOf" srcId="{5850DF37-82A3-4261-ADAB-5CAF3140872D}" destId="{E3734F8B-E9E8-4DA2-B294-AA31566B1BC0}" srcOrd="0" destOrd="0" presId="urn:microsoft.com/office/officeart/2008/layout/SquareAccentList"/>
    <dgm:cxn modelId="{D00EBDA4-A950-469A-A378-95DDE5A9312F}" type="presParOf" srcId="{E3734F8B-E9E8-4DA2-B294-AA31566B1BC0}" destId="{5586F334-7DFD-4B02-8937-57AB3F884028}" srcOrd="0" destOrd="0" presId="urn:microsoft.com/office/officeart/2008/layout/SquareAccentList"/>
    <dgm:cxn modelId="{FEF19B1F-C209-4B50-99B9-830497D4E78E}" type="presParOf" srcId="{E3734F8B-E9E8-4DA2-B294-AA31566B1BC0}" destId="{A4367198-74AC-4DF3-BC2A-2A466294DEAF}" srcOrd="1" destOrd="0" presId="urn:microsoft.com/office/officeart/2008/layout/SquareAccentList"/>
    <dgm:cxn modelId="{04CAA3FD-C654-4A7D-966E-3449DFD88078}" type="presParOf" srcId="{5850DF37-82A3-4261-ADAB-5CAF3140872D}" destId="{59687413-665F-4D84-B152-EE2D486C1251}" srcOrd="1" destOrd="0" presId="urn:microsoft.com/office/officeart/2008/layout/SquareAccentList"/>
    <dgm:cxn modelId="{11C2B968-AD60-4A86-AEC0-9C88B347EF9E}" type="presParOf" srcId="{59687413-665F-4D84-B152-EE2D486C1251}" destId="{5FB54BE5-564D-4383-B515-4B75B60C53AB}" srcOrd="0" destOrd="0" presId="urn:microsoft.com/office/officeart/2008/layout/SquareAccentList"/>
    <dgm:cxn modelId="{2963A8C6-886D-4D77-A346-3ECDFA813298}" type="presParOf" srcId="{59687413-665F-4D84-B152-EE2D486C1251}" destId="{CBF3634D-470C-45C3-ACB8-0A121668C630}" srcOrd="1" destOrd="0" presId="urn:microsoft.com/office/officeart/2008/layout/SquareAccentList"/>
    <dgm:cxn modelId="{46A73806-E0B9-4F38-B9E4-56BC56A1D7B1}" type="presParOf" srcId="{5850DF37-82A3-4261-ADAB-5CAF3140872D}" destId="{8B32F3B9-2A05-48AC-85D4-CBC8A48B0932}" srcOrd="2" destOrd="0" presId="urn:microsoft.com/office/officeart/2008/layout/SquareAccentList"/>
    <dgm:cxn modelId="{21DAB275-D661-4154-8791-A0018A1EEF19}" type="presParOf" srcId="{8B32F3B9-2A05-48AC-85D4-CBC8A48B0932}" destId="{8AA6854F-B327-407B-AC61-9101864B5840}" srcOrd="0" destOrd="0" presId="urn:microsoft.com/office/officeart/2008/layout/SquareAccentList"/>
    <dgm:cxn modelId="{4BEAF666-C55B-4F71-99B1-59B1E246710F}" type="presParOf" srcId="{8B32F3B9-2A05-48AC-85D4-CBC8A48B0932}" destId="{36A33238-A99B-4437-86FE-E3E9A33BECE0}" srcOrd="1" destOrd="0" presId="urn:microsoft.com/office/officeart/2008/layout/SquareAccentList"/>
    <dgm:cxn modelId="{645EFE1B-9F81-4B04-9A11-9D3D236209DE}" type="presParOf" srcId="{5850DF37-82A3-4261-ADAB-5CAF3140872D}" destId="{5F450BC8-F363-4646-8234-CC7B77BEA4A7}" srcOrd="3" destOrd="0" presId="urn:microsoft.com/office/officeart/2008/layout/SquareAccentList"/>
    <dgm:cxn modelId="{FF16CDF8-7D0E-43DB-9C5C-1AC6A6200014}" type="presParOf" srcId="{5F450BC8-F363-4646-8234-CC7B77BEA4A7}" destId="{0AD1AAAF-C7E1-4228-A892-955FA54B954E}" srcOrd="0" destOrd="0" presId="urn:microsoft.com/office/officeart/2008/layout/SquareAccentList"/>
    <dgm:cxn modelId="{0683C6EF-1990-4A71-9631-CBF0E7516175}" type="presParOf" srcId="{5F450BC8-F363-4646-8234-CC7B77BEA4A7}" destId="{3B89156D-F2DB-49B7-8D3E-6B4208B2F6AC}" srcOrd="1" destOrd="0" presId="urn:microsoft.com/office/officeart/2008/layout/SquareAccentList"/>
    <dgm:cxn modelId="{489236A7-CDFC-45B8-BA9C-30021CAD6B79}" type="presParOf" srcId="{5850DF37-82A3-4261-ADAB-5CAF3140872D}" destId="{0DBCBB04-0739-4654-BC2F-723F94B96A25}" srcOrd="4" destOrd="0" presId="urn:microsoft.com/office/officeart/2008/layout/SquareAccentList"/>
    <dgm:cxn modelId="{9321FB08-3766-4DEC-A4E5-FC6A0F79C2AB}" type="presParOf" srcId="{0DBCBB04-0739-4654-BC2F-723F94B96A25}" destId="{1A3A98FF-B8DD-4474-9117-1E14E2161E05}" srcOrd="0" destOrd="0" presId="urn:microsoft.com/office/officeart/2008/layout/SquareAccentList"/>
    <dgm:cxn modelId="{CED64BCA-1214-45FB-A9E3-87199C3067E8}" type="presParOf" srcId="{0DBCBB04-0739-4654-BC2F-723F94B96A25}" destId="{095478B0-401E-4921-910F-F2A5CCCEFD58}" srcOrd="1" destOrd="0" presId="urn:microsoft.com/office/officeart/2008/layout/SquareAccentList"/>
    <dgm:cxn modelId="{B40B9F5A-C14C-464C-A396-EEE169419676}" type="presParOf" srcId="{5850DF37-82A3-4261-ADAB-5CAF3140872D}" destId="{5EE7FC7C-E63E-42A2-96CE-44413F6561A9}" srcOrd="5" destOrd="0" presId="urn:microsoft.com/office/officeart/2008/layout/SquareAccentList"/>
    <dgm:cxn modelId="{7FB01285-BCBA-4686-8452-D3CCDE4472D1}" type="presParOf" srcId="{5EE7FC7C-E63E-42A2-96CE-44413F6561A9}" destId="{C43C85C2-3E90-46C2-9289-31C3E44AD51F}" srcOrd="0" destOrd="0" presId="urn:microsoft.com/office/officeart/2008/layout/SquareAccentList"/>
    <dgm:cxn modelId="{4F746BC7-B043-455A-96C4-66405601EEF4}" type="presParOf" srcId="{5EE7FC7C-E63E-42A2-96CE-44413F6561A9}" destId="{CC68068D-1B89-4F67-9755-740DDCC55510}" srcOrd="1" destOrd="0" presId="urn:microsoft.com/office/officeart/2008/layout/SquareAccentList"/>
    <dgm:cxn modelId="{BAC4C2BE-9115-4F16-B2BE-7494B0A0E654}" type="presParOf" srcId="{38119FBD-93D9-4A4D-85F1-DEF3C7A78CC7}" destId="{644F5835-A919-442F-9822-6475EF5CCFDD}" srcOrd="1" destOrd="0" presId="urn:microsoft.com/office/officeart/2008/layout/SquareAccentList"/>
    <dgm:cxn modelId="{23134604-0F99-4834-910F-4A4AAB5931DE}" type="presParOf" srcId="{644F5835-A919-442F-9822-6475EF5CCFDD}" destId="{3499CF5B-2925-4EBF-829E-56BD47F0581C}" srcOrd="0" destOrd="0" presId="urn:microsoft.com/office/officeart/2008/layout/SquareAccentList"/>
    <dgm:cxn modelId="{9CE5D985-CE90-41C7-973C-77F91D597646}" type="presParOf" srcId="{3499CF5B-2925-4EBF-829E-56BD47F0581C}" destId="{8DAB453E-404D-440D-A975-BEDB08E49B8B}" srcOrd="0" destOrd="0" presId="urn:microsoft.com/office/officeart/2008/layout/SquareAccentList"/>
    <dgm:cxn modelId="{DAD9B34A-281D-4AB1-8869-C06D8D89E7B9}" type="presParOf" srcId="{3499CF5B-2925-4EBF-829E-56BD47F0581C}" destId="{CAE3DB1C-2F32-4862-A3A6-B5F6BB4223DA}" srcOrd="1" destOrd="0" presId="urn:microsoft.com/office/officeart/2008/layout/SquareAccentList"/>
    <dgm:cxn modelId="{A1D5936B-A52D-4468-9C7C-73D843F30B6D}" type="presParOf" srcId="{3499CF5B-2925-4EBF-829E-56BD47F0581C}" destId="{A6EA8B0E-F34B-45F1-BB3B-C114AE6AD1A6}" srcOrd="2" destOrd="0" presId="urn:microsoft.com/office/officeart/2008/layout/SquareAccentList"/>
    <dgm:cxn modelId="{86EF5A74-7923-4F64-B4F2-05085207F521}" type="presParOf" srcId="{644F5835-A919-442F-9822-6475EF5CCFDD}" destId="{530340C9-D154-4FC6-8A55-213B319D924E}" srcOrd="1" destOrd="0" presId="urn:microsoft.com/office/officeart/2008/layout/SquareAccentList"/>
    <dgm:cxn modelId="{2E182AB6-50FD-4382-AFD7-68E9C2EF8E6E}" type="presParOf" srcId="{530340C9-D154-4FC6-8A55-213B319D924E}" destId="{682E4258-C2B2-4AC2-9CCF-DC687512AE46}" srcOrd="0" destOrd="0" presId="urn:microsoft.com/office/officeart/2008/layout/SquareAccentList"/>
    <dgm:cxn modelId="{5E6C0D71-7EC9-4636-9950-48C9E705F6EC}" type="presParOf" srcId="{682E4258-C2B2-4AC2-9CCF-DC687512AE46}" destId="{E34BCE25-757D-44DF-B6C0-4DF514D8A3D8}" srcOrd="0" destOrd="0" presId="urn:microsoft.com/office/officeart/2008/layout/SquareAccentList"/>
    <dgm:cxn modelId="{DA933384-C32D-4AFD-B7DF-15133A3457FD}" type="presParOf" srcId="{682E4258-C2B2-4AC2-9CCF-DC687512AE46}" destId="{F5A454DD-47F6-4B24-B7BC-7926F46ABCFC}" srcOrd="1" destOrd="0" presId="urn:microsoft.com/office/officeart/2008/layout/SquareAccentList"/>
    <dgm:cxn modelId="{0F940865-23D3-4BD3-A7D4-CC7EF02CC93C}" type="presParOf" srcId="{530340C9-D154-4FC6-8A55-213B319D924E}" destId="{F9FEAA3F-1401-43F2-84B4-28A96DEA5A6B}" srcOrd="1" destOrd="0" presId="urn:microsoft.com/office/officeart/2008/layout/SquareAccentList"/>
    <dgm:cxn modelId="{8A51112B-67EA-4555-B5FE-FA71B3CA61BA}" type="presParOf" srcId="{F9FEAA3F-1401-43F2-84B4-28A96DEA5A6B}" destId="{576F51B8-398E-47E9-8B45-9138E0029245}" srcOrd="0" destOrd="0" presId="urn:microsoft.com/office/officeart/2008/layout/SquareAccentList"/>
    <dgm:cxn modelId="{1455AF7E-8685-4570-BE6C-1D4087947A4B}" type="presParOf" srcId="{F9FEAA3F-1401-43F2-84B4-28A96DEA5A6B}" destId="{065065AD-BC60-4786-895D-AE9067AE1926}" srcOrd="1" destOrd="0" presId="urn:microsoft.com/office/officeart/2008/layout/SquareAccentList"/>
    <dgm:cxn modelId="{A637F8BB-A456-4E8F-AEDB-B83A1043D4F3}" type="presParOf" srcId="{530340C9-D154-4FC6-8A55-213B319D924E}" destId="{96F452CA-167C-413D-AAE1-CB6C3D749854}" srcOrd="2" destOrd="0" presId="urn:microsoft.com/office/officeart/2008/layout/SquareAccentList"/>
    <dgm:cxn modelId="{F48F73F9-8FFD-4D96-AD3E-4613054EE1D6}" type="presParOf" srcId="{96F452CA-167C-413D-AAE1-CB6C3D749854}" destId="{2E393666-8CA5-426C-BA89-1DAACA3FE0EA}" srcOrd="0" destOrd="0" presId="urn:microsoft.com/office/officeart/2008/layout/SquareAccentList"/>
    <dgm:cxn modelId="{F7399BEB-070D-49E2-9B9A-ECF6F5A8F605}" type="presParOf" srcId="{96F452CA-167C-413D-AAE1-CB6C3D749854}" destId="{6E7B16AC-AACB-491C-ADB0-F73EC804D844}"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99A432-C8C6-463C-B6C8-1D8D81280E2B}">
      <dsp:nvSpPr>
        <dsp:cNvPr id="0" name=""/>
        <dsp:cNvSpPr/>
      </dsp:nvSpPr>
      <dsp:spPr>
        <a:xfrm>
          <a:off x="719880" y="537994"/>
          <a:ext cx="2545591" cy="299481"/>
        </a:xfrm>
        <a:prstGeom prst="rect">
          <a:avLst/>
        </a:prstGeom>
        <a:no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F86ACCDA-1AC0-44EC-9453-753095F683A1}">
      <dsp:nvSpPr>
        <dsp:cNvPr id="0" name=""/>
        <dsp:cNvSpPr/>
      </dsp:nvSpPr>
      <dsp:spPr>
        <a:xfrm>
          <a:off x="719880" y="650467"/>
          <a:ext cx="187008" cy="187008"/>
        </a:xfrm>
        <a:prstGeom prst="rect">
          <a:avLst/>
        </a:prstGeom>
        <a:no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AFE92292-8C12-418A-B7DC-C8857108C466}">
      <dsp:nvSpPr>
        <dsp:cNvPr id="0" name=""/>
        <dsp:cNvSpPr/>
      </dsp:nvSpPr>
      <dsp:spPr>
        <a:xfrm>
          <a:off x="270354" y="256838"/>
          <a:ext cx="3406001" cy="53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b="0" kern="1200" dirty="0">
              <a:effectLst/>
            </a:rPr>
            <a:t>Barriers to walk/bike</a:t>
          </a:r>
          <a:endParaRPr lang="en-US" sz="1800" kern="1200" dirty="0"/>
        </a:p>
        <a:p>
          <a:pPr lvl="0" algn="l" defTabSz="800100">
            <a:lnSpc>
              <a:spcPct val="90000"/>
            </a:lnSpc>
            <a:spcBef>
              <a:spcPct val="0"/>
            </a:spcBef>
            <a:spcAft>
              <a:spcPct val="35000"/>
            </a:spcAft>
          </a:pPr>
          <a:r>
            <a:rPr lang="en-US" sz="1800" kern="1200" dirty="0"/>
            <a:t>Short distances to activities </a:t>
          </a:r>
          <a:r>
            <a:rPr lang="en-US" sz="1800" b="1" kern="1200" dirty="0">
              <a:solidFill>
                <a:srgbClr val="00B050"/>
              </a:solidFill>
              <a:effectLst>
                <a:outerShdw blurRad="38100" dist="38100" dir="2700000" algn="tl">
                  <a:srgbClr val="000000">
                    <a:alpha val="43137"/>
                  </a:srgbClr>
                </a:outerShdw>
              </a:effectLst>
              <a:latin typeface="Franklin Gothic Medium" panose="020B0603020102020204" pitchFamily="34" charset="0"/>
              <a:ea typeface="+mn-ea"/>
              <a:cs typeface="+mn-cs"/>
            </a:rPr>
            <a:t>↓ </a:t>
          </a:r>
          <a:r>
            <a:rPr lang="en-US" sz="1800" b="0" kern="1200" dirty="0">
              <a:effectLst/>
            </a:rPr>
            <a:t>Long distances to activities </a:t>
          </a:r>
          <a:r>
            <a:rPr lang="en-US" sz="1800" b="1" kern="1200" dirty="0">
              <a:solidFill>
                <a:srgbClr val="FF0000"/>
              </a:solidFill>
              <a:effectLst>
                <a:outerShdw blurRad="38100" dist="38100" dir="2700000" algn="tl">
                  <a:srgbClr val="000000">
                    <a:alpha val="43137"/>
                  </a:srgbClr>
                </a:outerShdw>
              </a:effectLst>
              <a:latin typeface="Franklin Gothic Medium" panose="020B0603020102020204" pitchFamily="34" charset="0"/>
            </a:rPr>
            <a:t>↑</a:t>
          </a:r>
          <a:endParaRPr lang="en-US" sz="1800" b="0" kern="1200" dirty="0">
            <a:effectLst/>
          </a:endParaRPr>
        </a:p>
      </dsp:txBody>
      <dsp:txXfrm>
        <a:off x="270354" y="256838"/>
        <a:ext cx="3406001" cy="537994"/>
      </dsp:txXfrm>
    </dsp:sp>
    <dsp:sp modelId="{5586F334-7DFD-4B02-8937-57AB3F884028}">
      <dsp:nvSpPr>
        <dsp:cNvPr id="0" name=""/>
        <dsp:cNvSpPr/>
      </dsp:nvSpPr>
      <dsp:spPr>
        <a:xfrm>
          <a:off x="289675" y="1086378"/>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367198-74AC-4DF3-BC2A-2A466294DEAF}">
      <dsp:nvSpPr>
        <dsp:cNvPr id="0" name=""/>
        <dsp:cNvSpPr/>
      </dsp:nvSpPr>
      <dsp:spPr>
        <a:xfrm>
          <a:off x="467867" y="961927"/>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Planning time</a:t>
          </a:r>
        </a:p>
      </dsp:txBody>
      <dsp:txXfrm>
        <a:off x="467867" y="961927"/>
        <a:ext cx="2367400" cy="435906"/>
      </dsp:txXfrm>
    </dsp:sp>
    <dsp:sp modelId="{5FB54BE5-564D-4383-B515-4B75B60C53AB}">
      <dsp:nvSpPr>
        <dsp:cNvPr id="0" name=""/>
        <dsp:cNvSpPr/>
      </dsp:nvSpPr>
      <dsp:spPr>
        <a:xfrm>
          <a:off x="289675" y="1522284"/>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F3634D-470C-45C3-ACB8-0A121668C630}">
      <dsp:nvSpPr>
        <dsp:cNvPr id="0" name=""/>
        <dsp:cNvSpPr/>
      </dsp:nvSpPr>
      <dsp:spPr>
        <a:xfrm>
          <a:off x="467867" y="1397833"/>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Travel time</a:t>
          </a:r>
        </a:p>
      </dsp:txBody>
      <dsp:txXfrm>
        <a:off x="467867" y="1397833"/>
        <a:ext cx="2367400" cy="435906"/>
      </dsp:txXfrm>
    </dsp:sp>
    <dsp:sp modelId="{8AA6854F-B327-407B-AC61-9101864B5840}">
      <dsp:nvSpPr>
        <dsp:cNvPr id="0" name=""/>
        <dsp:cNvSpPr/>
      </dsp:nvSpPr>
      <dsp:spPr>
        <a:xfrm>
          <a:off x="289675" y="1958190"/>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A33238-A99B-4437-86FE-E3E9A33BECE0}">
      <dsp:nvSpPr>
        <dsp:cNvPr id="0" name=""/>
        <dsp:cNvSpPr/>
      </dsp:nvSpPr>
      <dsp:spPr>
        <a:xfrm>
          <a:off x="467867" y="1833739"/>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Physical effort</a:t>
          </a:r>
        </a:p>
      </dsp:txBody>
      <dsp:txXfrm>
        <a:off x="467867" y="1833739"/>
        <a:ext cx="2367400" cy="435906"/>
      </dsp:txXfrm>
    </dsp:sp>
    <dsp:sp modelId="{0AD1AAAF-C7E1-4228-A892-955FA54B954E}">
      <dsp:nvSpPr>
        <dsp:cNvPr id="0" name=""/>
        <dsp:cNvSpPr/>
      </dsp:nvSpPr>
      <dsp:spPr>
        <a:xfrm>
          <a:off x="289675" y="2394096"/>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89156D-F2DB-49B7-8D3E-6B4208B2F6AC}">
      <dsp:nvSpPr>
        <dsp:cNvPr id="0" name=""/>
        <dsp:cNvSpPr/>
      </dsp:nvSpPr>
      <dsp:spPr>
        <a:xfrm>
          <a:off x="467867" y="2269645"/>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Bad weather</a:t>
          </a:r>
        </a:p>
      </dsp:txBody>
      <dsp:txXfrm>
        <a:off x="467867" y="2269645"/>
        <a:ext cx="2367400" cy="435906"/>
      </dsp:txXfrm>
    </dsp:sp>
    <dsp:sp modelId="{1A3A98FF-B8DD-4474-9117-1E14E2161E05}">
      <dsp:nvSpPr>
        <dsp:cNvPr id="0" name=""/>
        <dsp:cNvSpPr/>
      </dsp:nvSpPr>
      <dsp:spPr>
        <a:xfrm>
          <a:off x="289675" y="2830002"/>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5478B0-401E-4921-910F-F2A5CCCEFD58}">
      <dsp:nvSpPr>
        <dsp:cNvPr id="0" name=""/>
        <dsp:cNvSpPr/>
      </dsp:nvSpPr>
      <dsp:spPr>
        <a:xfrm>
          <a:off x="467867" y="2705551"/>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Hills</a:t>
          </a:r>
        </a:p>
      </dsp:txBody>
      <dsp:txXfrm>
        <a:off x="467867" y="2705551"/>
        <a:ext cx="2367400" cy="435906"/>
      </dsp:txXfrm>
    </dsp:sp>
    <dsp:sp modelId="{C43C85C2-3E90-46C2-9289-31C3E44AD51F}">
      <dsp:nvSpPr>
        <dsp:cNvPr id="0" name=""/>
        <dsp:cNvSpPr/>
      </dsp:nvSpPr>
      <dsp:spPr>
        <a:xfrm>
          <a:off x="289675" y="3265909"/>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68068D-1B89-4F67-9755-740DDCC55510}">
      <dsp:nvSpPr>
        <dsp:cNvPr id="0" name=""/>
        <dsp:cNvSpPr/>
      </dsp:nvSpPr>
      <dsp:spPr>
        <a:xfrm>
          <a:off x="467867" y="3141457"/>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Lack of lighting</a:t>
          </a:r>
        </a:p>
      </dsp:txBody>
      <dsp:txXfrm>
        <a:off x="467867" y="3141457"/>
        <a:ext cx="2367400" cy="435906"/>
      </dsp:txXfrm>
    </dsp:sp>
    <dsp:sp modelId="{8DAB453E-404D-440D-A975-BEDB08E49B8B}">
      <dsp:nvSpPr>
        <dsp:cNvPr id="0" name=""/>
        <dsp:cNvSpPr/>
      </dsp:nvSpPr>
      <dsp:spPr>
        <a:xfrm>
          <a:off x="4468264" y="537994"/>
          <a:ext cx="2545591" cy="299481"/>
        </a:xfrm>
        <a:prstGeom prst="rect">
          <a:avLst/>
        </a:prstGeom>
        <a:no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CAE3DB1C-2F32-4862-A3A6-B5F6BB4223DA}">
      <dsp:nvSpPr>
        <dsp:cNvPr id="0" name=""/>
        <dsp:cNvSpPr/>
      </dsp:nvSpPr>
      <dsp:spPr>
        <a:xfrm>
          <a:off x="4466912" y="650467"/>
          <a:ext cx="187008" cy="187008"/>
        </a:xfrm>
        <a:prstGeom prst="rect">
          <a:avLst/>
        </a:prstGeom>
        <a:no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A6EA8B0E-F34B-45F1-BB3B-C114AE6AD1A6}">
      <dsp:nvSpPr>
        <dsp:cNvPr id="0" name=""/>
        <dsp:cNvSpPr/>
      </dsp:nvSpPr>
      <dsp:spPr>
        <a:xfrm>
          <a:off x="3978976" y="256854"/>
          <a:ext cx="3507366" cy="537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b="0" kern="1200" dirty="0">
              <a:effectLst/>
              <a:latin typeface="Franklin Gothic Medium" panose="020B0603020102020204" pitchFamily="34" charset="0"/>
            </a:rPr>
            <a:t>Barriers to driving</a:t>
          </a:r>
          <a:endParaRPr lang="en-US" sz="1800" b="0" kern="1200" dirty="0"/>
        </a:p>
        <a:p>
          <a:pPr lvl="0" algn="l" defTabSz="800100">
            <a:lnSpc>
              <a:spcPct val="90000"/>
            </a:lnSpc>
            <a:spcBef>
              <a:spcPct val="0"/>
            </a:spcBef>
            <a:spcAft>
              <a:spcPct val="35000"/>
            </a:spcAft>
          </a:pPr>
          <a:r>
            <a:rPr lang="en-US" sz="1800" b="0" kern="1200" dirty="0"/>
            <a:t>Limited</a:t>
          </a:r>
          <a:r>
            <a:rPr lang="en-US" sz="1800" b="0" kern="1200" baseline="0" dirty="0"/>
            <a:t> car parking </a:t>
          </a:r>
          <a:r>
            <a:rPr lang="en-US" sz="1800" b="1" kern="1200" dirty="0">
              <a:solidFill>
                <a:srgbClr val="00B050"/>
              </a:solidFill>
              <a:effectLst>
                <a:outerShdw blurRad="38100" dist="38100" dir="2700000" algn="tl">
                  <a:srgbClr val="000000">
                    <a:alpha val="43137"/>
                  </a:srgbClr>
                </a:outerShdw>
              </a:effectLst>
              <a:latin typeface="Franklin Gothic Medium" panose="020B0603020102020204" pitchFamily="34" charset="0"/>
            </a:rPr>
            <a:t>↑</a:t>
          </a:r>
          <a:r>
            <a:rPr lang="en-US" sz="1800" b="1" kern="1200" dirty="0">
              <a:effectLst>
                <a:outerShdw blurRad="38100" dist="38100" dir="2700000" algn="tl">
                  <a:srgbClr val="000000">
                    <a:alpha val="43137"/>
                  </a:srgbClr>
                </a:outerShdw>
              </a:effectLst>
              <a:latin typeface="Franklin Gothic Medium" panose="020B0603020102020204" pitchFamily="34" charset="0"/>
            </a:rPr>
            <a:t> </a:t>
          </a:r>
          <a:r>
            <a:rPr lang="en-US" sz="1800" b="0" kern="1200" dirty="0">
              <a:latin typeface="Franklin Gothic Medium" panose="020B0603020102020204" pitchFamily="34" charset="0"/>
            </a:rPr>
            <a:t>         Plentiful parking </a:t>
          </a:r>
          <a:r>
            <a:rPr lang="en-US" sz="1800" b="0" kern="1200" baseline="0" dirty="0"/>
            <a:t> </a:t>
          </a:r>
          <a:r>
            <a:rPr lang="en-US" sz="1800" b="1" kern="1200" dirty="0">
              <a:solidFill>
                <a:srgbClr val="FF0000"/>
              </a:solidFill>
              <a:effectLst>
                <a:outerShdw blurRad="38100" dist="38100" dir="2700000" algn="tl">
                  <a:srgbClr val="000000">
                    <a:alpha val="43137"/>
                  </a:srgbClr>
                </a:outerShdw>
              </a:effectLst>
              <a:latin typeface="Franklin Gothic Medium" panose="020B0603020102020204" pitchFamily="34" charset="0"/>
            </a:rPr>
            <a:t>↓</a:t>
          </a:r>
          <a:endParaRPr lang="en-US" sz="1800" b="0" kern="1200" dirty="0"/>
        </a:p>
      </dsp:txBody>
      <dsp:txXfrm>
        <a:off x="3978976" y="256854"/>
        <a:ext cx="3507366" cy="537994"/>
      </dsp:txXfrm>
    </dsp:sp>
    <dsp:sp modelId="{E34BCE25-757D-44DF-B6C0-4DF514D8A3D8}">
      <dsp:nvSpPr>
        <dsp:cNvPr id="0" name=""/>
        <dsp:cNvSpPr/>
      </dsp:nvSpPr>
      <dsp:spPr>
        <a:xfrm>
          <a:off x="3987340" y="1086378"/>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A454DD-47F6-4B24-B7BC-7926F46ABCFC}">
      <dsp:nvSpPr>
        <dsp:cNvPr id="0" name=""/>
        <dsp:cNvSpPr/>
      </dsp:nvSpPr>
      <dsp:spPr>
        <a:xfrm>
          <a:off x="4165540" y="961927"/>
          <a:ext cx="2367400" cy="43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Planning time</a:t>
          </a:r>
        </a:p>
      </dsp:txBody>
      <dsp:txXfrm>
        <a:off x="4165540" y="961927"/>
        <a:ext cx="2367400" cy="435906"/>
      </dsp:txXfrm>
    </dsp:sp>
    <dsp:sp modelId="{576F51B8-398E-47E9-8B45-9138E0029245}">
      <dsp:nvSpPr>
        <dsp:cNvPr id="0" name=""/>
        <dsp:cNvSpPr/>
      </dsp:nvSpPr>
      <dsp:spPr>
        <a:xfrm>
          <a:off x="3987340" y="1710410"/>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5065AD-BC60-4786-895D-AE9067AE1926}">
      <dsp:nvSpPr>
        <dsp:cNvPr id="0" name=""/>
        <dsp:cNvSpPr/>
      </dsp:nvSpPr>
      <dsp:spPr>
        <a:xfrm>
          <a:off x="4165540" y="1397833"/>
          <a:ext cx="2367400" cy="812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Travel time (searching for spot &amp; walking from parking)</a:t>
          </a:r>
        </a:p>
      </dsp:txBody>
      <dsp:txXfrm>
        <a:off x="4165540" y="1397833"/>
        <a:ext cx="2367400" cy="812158"/>
      </dsp:txXfrm>
    </dsp:sp>
    <dsp:sp modelId="{2E393666-8CA5-426C-BA89-1DAACA3FE0EA}">
      <dsp:nvSpPr>
        <dsp:cNvPr id="0" name=""/>
        <dsp:cNvSpPr/>
      </dsp:nvSpPr>
      <dsp:spPr>
        <a:xfrm>
          <a:off x="3987340" y="2572188"/>
          <a:ext cx="187003" cy="187003"/>
        </a:xfrm>
        <a:prstGeom prst="rect">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7B16AC-AACB-491C-ADB0-F73EC804D844}">
      <dsp:nvSpPr>
        <dsp:cNvPr id="0" name=""/>
        <dsp:cNvSpPr/>
      </dsp:nvSpPr>
      <dsp:spPr>
        <a:xfrm>
          <a:off x="4165540" y="2209991"/>
          <a:ext cx="2367400" cy="9113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US" sz="1500" kern="1200" dirty="0"/>
            <a:t>Price (limited parking is </a:t>
          </a:r>
          <a:r>
            <a:rPr lang="en-US" sz="1500" kern="1200"/>
            <a:t>often expensive)</a:t>
          </a:r>
          <a:endParaRPr lang="en-US" sz="1500" kern="1200" dirty="0"/>
        </a:p>
      </dsp:txBody>
      <dsp:txXfrm>
        <a:off x="4165540" y="2209991"/>
        <a:ext cx="2367400" cy="911396"/>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alkfriendly.org/communitie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alkfriendly.org/"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theguardian.com/world/video/2018/oct/30/why-we-should-be-paying-more-for-parking-video-explainer"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Report No. FHWA-SA-19-034</a:t>
            </a:r>
            <a:endParaRPr lang="en-US" sz="120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347466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Form-based code</a:t>
            </a:r>
            <a:r>
              <a:rPr lang="en-US" b="0" u="none" baseline="0" dirty="0"/>
              <a:t> – </a:t>
            </a:r>
            <a:r>
              <a:rPr lang="en-US" b="0" baseline="0" dirty="0"/>
              <a:t>can be applied to a corridor, neighborhood, or entire city. </a:t>
            </a:r>
            <a:r>
              <a:rPr lang="en-US" baseline="0" dirty="0"/>
              <a:t>These regulate the form, scale, and massing of buildings before the use. They can encourage a more inviting, pleasant environment for pedestrians. By contrast, conventional zoning codes focus primarily on establishing single-use districts and regulations for each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t>Overlay districts/zones</a:t>
            </a:r>
            <a:r>
              <a:rPr lang="en-US" b="0" u="none" baseline="0" dirty="0"/>
              <a:t> – </a:t>
            </a:r>
            <a:r>
              <a:rPr lang="en-US" dirty="0"/>
              <a:t>are commonly used in conventional zoning codes to provide additional regulations to existing zones in specific geographic areas. They offer significant flexibility by avoiding blanket requirements and addressing specific policies in specific areas. Their flexibility and ability to pinpoint policy areas make them useful tools to promote or require developments and facilities that accommodate walking, bicycling, and/or transit in the most appropriate areas. </a:t>
            </a:r>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964729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Housing as far as the eye can see. This is likely the result of conventional zoning that calls for single-family residential districts.</a:t>
            </a:r>
          </a:p>
          <a:p>
            <a:r>
              <a:rPr lang="en-US" dirty="0"/>
              <a:t>Image: This is a photo of Herriman, UT, https://unsplash.com/photos/2osRMlJLdbU</a:t>
            </a:r>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2595337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Zoning</a:t>
            </a:r>
            <a:r>
              <a:rPr lang="en-US" dirty="0"/>
              <a:t> for greater density can make walking and biking more attractive options. Research overwhelmingly shows that density is significant for promoting walking and transit use. Examples of policies to support greater density include lower minimum lot sizes, allowing accessory dwelling units (ADUs) (various configurations are shown in the image on the slide), and inclusive zoning that allows multifamily units (as opposed to single-family zoning that excludes multifamily dwellings).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sng" dirty="0"/>
              <a:t>Mix of Use</a:t>
            </a:r>
            <a:r>
              <a:rPr lang="en-US" b="0" u="none" baseline="0" dirty="0"/>
              <a:t> – </a:t>
            </a:r>
            <a:r>
              <a:rPr lang="en-US" dirty="0"/>
              <a:t>Mixed-use zones generally allow for a higher density development and a variety of uses, making active transportation options more doable for more trips. Mixed-use zoning may be applied at all levels of planning, from comprehensive Unified Development Ordinances to individual zoning changes on a site-by-site basis. Segregated land uses are typically enshrined by conventional zoning, which designates large areas for single uses only.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(2016).  </a:t>
            </a:r>
            <a:r>
              <a:rPr lang="en-US" i="1" dirty="0"/>
              <a:t>Noteworthy Local Policies that Support Safe and Complete Pedestrian and Bicycle Networks.</a:t>
            </a:r>
            <a:r>
              <a:rPr lang="en-US" dirty="0"/>
              <a:t> Available: https://safety.fhwa.dot.gov/ped_bike/tools_solve/docs/fhwasa17006-Final.pdf</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Ewing, R., &amp; Bartholomew, K. (2013).</a:t>
            </a:r>
            <a:r>
              <a:rPr lang="en-US" sz="1200" b="0" i="0" u="sng" kern="1200" dirty="0">
                <a:solidFill>
                  <a:schemeClr val="tx1"/>
                </a:solidFill>
                <a:effectLst/>
                <a:latin typeface="+mn-lt"/>
                <a:ea typeface="+mn-ea"/>
                <a:cs typeface="+mn-cs"/>
              </a:rPr>
              <a:t> Pedestrian- &amp; transit-oriented design</a:t>
            </a:r>
            <a:r>
              <a:rPr lang="en-US" sz="1200" b="0" i="0" kern="1200" dirty="0">
                <a:solidFill>
                  <a:schemeClr val="tx1"/>
                </a:solidFill>
                <a:effectLst/>
                <a:latin typeface="+mn-lt"/>
                <a:ea typeface="+mn-ea"/>
                <a:cs typeface="+mn-cs"/>
              </a:rPr>
              <a:t>. Washington, D.C. Urban Land Institute and American Planning Association.</a:t>
            </a:r>
            <a:endParaRPr lang="en-US"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a:t>Image of accessory dwelling unit types from: City of Charlottesville. (2015). </a:t>
            </a:r>
            <a:r>
              <a:rPr lang="en-US" i="1" dirty="0"/>
              <a:t>Accessory Dwelling Units: A Guide to Accessory Apartments in Charlottesville, VA.</a:t>
            </a:r>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276809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b="0" dirty="0"/>
              <a:t>This photo of San Francisco shows one type of density in the foreground – small-scale structures that cover a high percentage of their respective lot. In the background you can see high-rise buildings, which is what often comes to mind when the word “density” is mentioned.</a:t>
            </a:r>
            <a:endParaRPr lang="en-US" b="1" dirty="0"/>
          </a:p>
          <a:p>
            <a:r>
              <a:rPr lang="en-US" dirty="0"/>
              <a:t>Image: https://unsplash.com/photos/WEoOcjCzl00</a:t>
            </a:r>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3059367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This slide shows the historical trends in neighborhood street pattern. Over time the development pattern connectivity decreased. This also shows how suburban development patterns have reduced the linear feet of streets necessary to develop an area, which results in less impervious surface and lowers the cost of construction. A grid-like network can be required or encouraged through development ordinances, including overlay zones.</a:t>
            </a:r>
          </a:p>
          <a:p>
            <a:r>
              <a:rPr lang="en-US" b="1" dirty="0"/>
              <a:t>Notes</a:t>
            </a:r>
            <a:r>
              <a:rPr lang="en-US" dirty="0"/>
              <a:t>: The traditional grid has several advantages from the traffic engineering standpoint:</a:t>
            </a:r>
          </a:p>
          <a:p>
            <a:pPr marL="171450" indent="-171450">
              <a:buFont typeface="Arial" panose="020B0604020202020204" pitchFamily="34" charset="0"/>
              <a:buChar char="•"/>
            </a:pPr>
            <a:r>
              <a:rPr lang="en-US" dirty="0"/>
              <a:t>Traffic is dispersed rather than concentrated.</a:t>
            </a:r>
          </a:p>
          <a:p>
            <a:pPr marL="171450" indent="-171450">
              <a:buFont typeface="Arial" panose="020B0604020202020204" pitchFamily="34" charset="0"/>
              <a:buChar char="•"/>
            </a:pPr>
            <a:r>
              <a:rPr lang="en-US" dirty="0"/>
              <a:t>Alternative routes are available when one route become unusually clogged.</a:t>
            </a:r>
          </a:p>
          <a:p>
            <a:pPr marL="171450" indent="-171450">
              <a:buFont typeface="Arial" panose="020B0604020202020204" pitchFamily="34" charset="0"/>
              <a:buChar char="•"/>
            </a:pPr>
            <a:r>
              <a:rPr lang="en-US" dirty="0"/>
              <a:t>The need for traffic signals, and resulting interruptions in traffic flow, are kept at a minimum by the many left-turn opportunities available. </a:t>
            </a:r>
          </a:p>
          <a:p>
            <a:pPr marL="0" indent="0">
              <a:buFont typeface="Arial" panose="020B0604020202020204" pitchFamily="34" charset="0"/>
              <a:buNone/>
            </a:pPr>
            <a:r>
              <a:rPr lang="en-US" dirty="0"/>
              <a:t>The direct routes in a grid can also result in a reduction in vehicle miles traveled compared to a more suburban street pattern (</a:t>
            </a:r>
            <a:r>
              <a:rPr lang="en-US" dirty="0" err="1"/>
              <a:t>Proft</a:t>
            </a:r>
            <a:r>
              <a:rPr lang="en-US" dirty="0"/>
              <a:t> and Condon 2001 cited in Ewing &amp; Bartholomew 2013).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Frank, L., </a:t>
            </a:r>
            <a:r>
              <a:rPr lang="en-US" altLang="en-US" dirty="0" err="1"/>
              <a:t>Kavage</a:t>
            </a:r>
            <a:r>
              <a:rPr lang="en-US" altLang="en-US" dirty="0"/>
              <a:t>, S., &amp; </a:t>
            </a:r>
            <a:r>
              <a:rPr lang="en-US" altLang="en-US" dirty="0" err="1"/>
              <a:t>Litman</a:t>
            </a:r>
            <a:r>
              <a:rPr lang="en-US" altLang="en-US" dirty="0"/>
              <a:t>, T. (2006). </a:t>
            </a:r>
            <a:r>
              <a:rPr lang="en-US" altLang="en-US" i="1" dirty="0"/>
              <a:t>Promoting public health through smart growth</a:t>
            </a:r>
            <a:r>
              <a:rPr lang="en-US" altLang="en-US" dirty="0"/>
              <a:t>. Vancouver, BC: </a:t>
            </a:r>
            <a:r>
              <a:rPr lang="en-US" altLang="en-US" dirty="0" err="1"/>
              <a:t>SmartGrowthBC</a:t>
            </a:r>
            <a:r>
              <a:rPr lang="en-US" altLang="en-US" dirty="0"/>
              <a:t>. Available: http://www.smartgrowth.bc.ca</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Ewing, R., &amp; Bartholomew, K. (2013)</a:t>
            </a:r>
            <a:r>
              <a:rPr lang="en-US" sz="1200" b="0" i="0" u="none"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rPr>
              <a:t>Pedestrian- &amp; transit-oriented design</a:t>
            </a:r>
            <a:r>
              <a:rPr lang="en-US" sz="1200" b="0" i="0" kern="1200" dirty="0">
                <a:solidFill>
                  <a:schemeClr val="tx1"/>
                </a:solidFill>
                <a:effectLst/>
                <a:latin typeface="+mn-lt"/>
                <a:ea typeface="+mn-ea"/>
                <a:cs typeface="+mn-cs"/>
              </a:rPr>
              <a:t>. Washington, D.C. Urban Land Institute and American Planning Association.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965675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“Lollipop” style developments lack connectivity; long distances between destinations discourage walking.</a:t>
            </a:r>
          </a:p>
          <a:p>
            <a:r>
              <a:rPr lang="en-US" b="0" dirty="0"/>
              <a:t>Image: http://www.pedbikeimages.org/mediumimages/usa.aerial.sprawl2-large.jpg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2766765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b="0" dirty="0"/>
              <a:t>This slide introduces some of the tools that an agency might employ to preserve or create an urban form that supports making trips by walking or bicycling.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p>
          <a:p>
            <a:r>
              <a:rPr lang="en-US" u="sng" dirty="0"/>
              <a:t>Connectivity standards</a:t>
            </a:r>
            <a:r>
              <a:rPr lang="en-US" u="none" dirty="0"/>
              <a:t> </a:t>
            </a:r>
            <a:r>
              <a:rPr lang="en-US" dirty="0"/>
              <a:t>may specify desired/maximum block lengths (maximum: typically 600ft), limit cul-de-sacs, require stub street connections to new development, etc.</a:t>
            </a:r>
          </a:p>
          <a:p>
            <a:r>
              <a:rPr lang="en-US" u="sng" dirty="0"/>
              <a:t>Density bonuses </a:t>
            </a:r>
            <a:r>
              <a:rPr lang="en-US" dirty="0"/>
              <a:t>allow developers to build at higher densities in exchange for providing something the city needs (e.g., affordable housing units, pedestrian amenities, stormwater treatment, etc.).</a:t>
            </a:r>
            <a:endParaRPr lang="en-US" u="sng" dirty="0"/>
          </a:p>
          <a:p>
            <a:r>
              <a:rPr lang="en-US" u="sng" dirty="0"/>
              <a:t>Streetscape policies</a:t>
            </a:r>
            <a:r>
              <a:rPr lang="en-US" u="none" dirty="0"/>
              <a:t> </a:t>
            </a:r>
            <a:r>
              <a:rPr lang="en-US" dirty="0"/>
              <a:t>describe when and where cities require benches, public restrooms, trashcans, street trees, lighting, bicycle parking, etc. Well-spaced street trees provide shade, privacy, better aesthetics, and a sense of safety for pedestrians by buffering them from vehicular traffic.</a:t>
            </a:r>
          </a:p>
          <a:p>
            <a:r>
              <a:rPr lang="en-US" u="sng" dirty="0"/>
              <a:t>Complete Streets </a:t>
            </a:r>
            <a:r>
              <a:rPr lang="en-US" u="none" dirty="0"/>
              <a:t>is a policy and design approach that requires all modes to be considered in the planning, design, operation, and maintenance of a street. In some communities this takes the form of a resolution, ordinance, executive order, and/or it is woven throughout a design manual or comprehensive plan.</a:t>
            </a:r>
            <a:endParaRPr lang="en-US" u="sng" dirty="0"/>
          </a:p>
          <a:p>
            <a:r>
              <a:rPr lang="en-US" u="sng" dirty="0"/>
              <a:t>Infill development</a:t>
            </a:r>
            <a:r>
              <a:rPr lang="en-US" dirty="0"/>
              <a:t>: agencies may encourage or incentivize the development of vacant or underutilized lots (included surface parking lots) within an urban area to meet a variety of community goals, such as creating mixed uses, reducing travel time, and preserving open space.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More on Complete Streets policies in the module, Policies that Support Bicycle and Pedestrian Planning.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Sanders, Carrie. (2018). “Parking Lots: Before and After.” The Third Place: A Montgomery Planning Department Blog, Available: http://montgomeryplanning.org/blog-design/2018/01/parking-lots-before-and-after/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Ewing, R., &amp; Bartholomew, K. (2013).</a:t>
            </a:r>
            <a:r>
              <a:rPr lang="en-US" sz="1200" b="0" i="0" u="sng" kern="1200" dirty="0">
                <a:solidFill>
                  <a:schemeClr val="tx1"/>
                </a:solidFill>
                <a:effectLst/>
                <a:latin typeface="+mn-lt"/>
                <a:ea typeface="+mn-ea"/>
                <a:cs typeface="+mn-cs"/>
              </a:rPr>
              <a:t> Pedestrian- &amp; transit-oriented design</a:t>
            </a:r>
            <a:r>
              <a:rPr lang="en-US" sz="1200" b="0" i="0" kern="1200" dirty="0">
                <a:solidFill>
                  <a:schemeClr val="tx1"/>
                </a:solidFill>
                <a:effectLst/>
                <a:latin typeface="+mn-lt"/>
                <a:ea typeface="+mn-ea"/>
                <a:cs typeface="+mn-cs"/>
              </a:rPr>
              <a:t>. Washington, D.C. Urban Land Institute and American Planning Association.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Montgomery Planning. </a:t>
            </a:r>
            <a:r>
              <a:rPr lang="en-US" b="0" dirty="0"/>
              <a:t>The before and after images show </a:t>
            </a:r>
            <a:r>
              <a:rPr lang="en-US" dirty="0"/>
              <a:t>the Pike and Rose redevelopment in Montgomery County, Maryland, which transformed a large area of surface parking near a metro station into a walkable, urban, mixed-use development.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942743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Design decisions at the parcel or site level can also affect mode choice. Sites that cater to automobile access are often hostile to pedestrians and bicyclists because they make access challenging for people on foot or bike.</a:t>
            </a:r>
          </a:p>
          <a:p>
            <a:r>
              <a:rPr lang="en-US" b="1" dirty="0"/>
              <a:t>Notes</a:t>
            </a:r>
            <a:r>
              <a:rPr lang="en-US" dirty="0"/>
              <a:t>: </a:t>
            </a:r>
          </a:p>
          <a:p>
            <a:pPr marL="171450" indent="-171450">
              <a:buFont typeface="Arial" panose="020B0604020202020204" pitchFamily="34" charset="0"/>
              <a:buChar char="•"/>
            </a:pPr>
            <a:r>
              <a:rPr lang="en-US" u="none" dirty="0"/>
              <a:t>Parking requirements/policies </a:t>
            </a:r>
            <a:r>
              <a:rPr lang="en-US" dirty="0"/>
              <a:t>should consider development type and size, surrounding land use, demographics, availability of transportation choices, and off-site parking. </a:t>
            </a:r>
          </a:p>
          <a:p>
            <a:pPr marL="171450" indent="-171450">
              <a:buFont typeface="Arial" panose="020B0604020202020204" pitchFamily="34" charset="0"/>
              <a:buChar char="•"/>
            </a:pPr>
            <a:r>
              <a:rPr lang="en-US" dirty="0"/>
              <a:t>Some parking policies that can improve walking and biking include lowering parking minimums or enacting parking maximums, parking in-lieu fees, standards for ped/bike circulation and access within sites (especially surface parking lots). Parking in-lieu fees refer to arrangements in which developers pay a fee to the city in return for not building the amount of on-site parking required by the zoning code. Fee revenue is typically used to build shared public parking, or sometimes invested into transit or bike/ped infrastructure or amenities.</a:t>
            </a:r>
          </a:p>
          <a:p>
            <a:pPr marL="171450" indent="-171450">
              <a:buFont typeface="Arial" panose="020B0604020202020204" pitchFamily="34" charset="0"/>
              <a:buChar char="•"/>
            </a:pPr>
            <a:r>
              <a:rPr lang="en-US" dirty="0"/>
              <a:t>Access management policies and regulations can prevent conflicts between motor vehicles exiting a driveway and passing bicyclists and pedestrians. Pay special attention to driveway location and spacing. The problem of driveway access is very pronounced on commercial corridors where every business has a driveway to its own parking lot. </a:t>
            </a:r>
          </a:p>
          <a:p>
            <a:r>
              <a:rPr lang="en-US" dirty="0"/>
              <a:t>The top image is problematic – there is little variation (texture or physical separation) between the street, pedestrian path, and driveway. The bottom image shows a parking lot that was designed for safe pedestrian circulation.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 strategies for access management are covered in the module,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t>Federal Highway Administration. (2006). University Course on Bicycle and Pedestrian Transportation. Washington, DC.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err="1"/>
              <a:t>Shoup</a:t>
            </a:r>
            <a:r>
              <a:rPr lang="en-US" dirty="0"/>
              <a:t>, Donald. (1999). </a:t>
            </a:r>
            <a:r>
              <a:rPr lang="en-US" i="0" dirty="0"/>
              <a:t>“Instead of Free Parking.” </a:t>
            </a:r>
            <a:r>
              <a:rPr lang="en-US" i="1" dirty="0"/>
              <a:t>Access, 15</a:t>
            </a:r>
            <a:r>
              <a:rPr lang="en-US" dirty="0"/>
              <a:t>. </a:t>
            </a: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1966392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While not strictly land use policies, policies that target economic health can improve the pedestrian environment. </a:t>
            </a:r>
            <a:endParaRPr lang="en-US" b="0" dirty="0"/>
          </a:p>
          <a:p>
            <a:r>
              <a:rPr lang="en-US" b="1" dirty="0"/>
              <a:t>Notes</a:t>
            </a:r>
            <a:r>
              <a:rPr lang="en-US" dirty="0"/>
              <a:t>: Disincentivizing property owners from sitting on vacant land allows other business the opportunity to provide services and contribute to an area’s economy. Cities can also work with business owners by aiding local small business owners in purchasing the spaces they rent and making improvements and maintain the facades. Similarly, local associations like BIDs can work with cities to improve and maintain sidewalks, benches, landscaping, bike parking, lighting, and other streetscape amenities.</a:t>
            </a:r>
          </a:p>
          <a:p>
            <a:r>
              <a:rPr lang="en-US" b="1" dirty="0"/>
              <a:t>Source</a:t>
            </a:r>
            <a:r>
              <a:rPr lang="en-US" dirty="0"/>
              <a:t>: </a:t>
            </a:r>
            <a:r>
              <a:rPr lang="en-US" sz="1200" b="0" i="0" u="none" strike="noStrike" kern="1200" baseline="0" dirty="0" err="1">
                <a:solidFill>
                  <a:schemeClr val="tx1"/>
                </a:solidFill>
                <a:latin typeface="+mn-lt"/>
                <a:ea typeface="+mn-ea"/>
                <a:cs typeface="+mn-cs"/>
              </a:rPr>
              <a:t>Zaccaro</a:t>
            </a:r>
            <a:r>
              <a:rPr lang="en-US" sz="1200" b="0" i="0" u="none" strike="noStrike" kern="1200" baseline="0" dirty="0">
                <a:solidFill>
                  <a:schemeClr val="tx1"/>
                </a:solidFill>
                <a:latin typeface="+mn-lt"/>
                <a:ea typeface="+mn-ea"/>
                <a:cs typeface="+mn-cs"/>
              </a:rPr>
              <a:t>, Heather. (2019). </a:t>
            </a:r>
            <a:r>
              <a:rPr lang="en-US" sz="1200" b="0" i="1" u="none" strike="noStrike" kern="1200" baseline="0" dirty="0">
                <a:solidFill>
                  <a:schemeClr val="tx1"/>
                </a:solidFill>
                <a:latin typeface="+mn-lt"/>
                <a:ea typeface="+mn-ea"/>
                <a:cs typeface="+mn-cs"/>
              </a:rPr>
              <a:t>Blind Spots: How Unhealthy Corridors Harm Communities and How to Fix Them. </a:t>
            </a:r>
            <a:r>
              <a:rPr lang="en-US" sz="1200" b="0" i="0" u="none" strike="noStrike" kern="1200" baseline="0" dirty="0">
                <a:solidFill>
                  <a:schemeClr val="tx1"/>
                </a:solidFill>
                <a:latin typeface="+mn-lt"/>
                <a:ea typeface="+mn-ea"/>
                <a:cs typeface="+mn-cs"/>
              </a:rPr>
              <a:t>Washington, DC: Urban Land Institute.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1466758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Both communities featured on this slide also have Complete Streets policies. Walk Friendly Communities (WFC) is a </a:t>
            </a:r>
            <a:r>
              <a:rPr lang="en-US" sz="1200" b="0" i="0" kern="1200" dirty="0">
                <a:solidFill>
                  <a:schemeClr val="tx1"/>
                </a:solidFill>
                <a:effectLst/>
                <a:latin typeface="+mn-lt"/>
                <a:ea typeface="+mn-ea"/>
                <a:cs typeface="+mn-cs"/>
              </a:rPr>
              <a:t>national recognition program developed to encourage towns and cities across the U.S. to establish or recommit to a high priority for supporting safer walking environments.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Walk Friendly Communities. “Communities.” </a:t>
            </a:r>
            <a:r>
              <a:rPr lang="en-US" b="0" dirty="0">
                <a:hlinkClick r:id="rId3"/>
              </a:rPr>
              <a:t>http://walkfriendly.org/communities/</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Town of Davidson. </a:t>
            </a:r>
            <a:r>
              <a:rPr lang="en-US" b="0" i="0" dirty="0"/>
              <a:t>Town of Davidson Planning Ordinance,</a:t>
            </a:r>
            <a:r>
              <a:rPr lang="en-US" b="0" i="1" dirty="0"/>
              <a:t> </a:t>
            </a:r>
            <a:r>
              <a:rPr lang="en-US" b="0" i="0" dirty="0"/>
              <a:t>Section 11: Streets and Greenways.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City of Evanston. Evanston, IL Code of Ordinances, §</a:t>
            </a:r>
            <a:r>
              <a:rPr lang="en-US" sz="1200" b="0" i="0" kern="1200" dirty="0">
                <a:solidFill>
                  <a:schemeClr val="tx1"/>
                </a:solidFill>
                <a:effectLst/>
                <a:latin typeface="+mn-lt"/>
                <a:ea typeface="+mn-ea"/>
                <a:cs typeface="+mn-cs"/>
              </a:rPr>
              <a:t>6-15-13-11. - INCENTIVE SYSTEM.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a:solidFill>
                  <a:schemeClr val="tx1"/>
                </a:solidFill>
                <a:effectLst/>
                <a:latin typeface="+mn-lt"/>
                <a:ea typeface="+mn-ea"/>
                <a:cs typeface="+mn-cs"/>
              </a:rPr>
              <a:t>Image: Walk Friendly Communities. </a:t>
            </a:r>
            <a:r>
              <a:rPr lang="en-US" dirty="0">
                <a:hlinkClick r:id="rId4"/>
              </a:rPr>
              <a:t>http://walkfriendly.org/</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2255722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2645428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Indicators of walkability in the studies that were reviewed focus on residential density, street connectivity (or intersection density), and land use mix. Other less common indicators are transit availability, the density of businesses or services, pedestrian facility availability, retail floor area ratio, perceived environmental supports, and Walk Score.™ Many of the studies combined the indicators into a single index rather than studying them separately.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Equity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Arlie Adkins, Carrie </a:t>
            </a:r>
            <a:r>
              <a:rPr lang="en-US" sz="1200" b="0" i="0" kern="1200" dirty="0" err="1">
                <a:solidFill>
                  <a:schemeClr val="tx1"/>
                </a:solidFill>
                <a:effectLst/>
                <a:latin typeface="+mn-lt"/>
                <a:ea typeface="+mn-ea"/>
                <a:cs typeface="+mn-cs"/>
              </a:rPr>
              <a:t>Makarewicz</a:t>
            </a:r>
            <a:r>
              <a:rPr lang="en-US" sz="1200" b="0" i="0" kern="1200" dirty="0">
                <a:solidFill>
                  <a:schemeClr val="tx1"/>
                </a:solidFill>
                <a:effectLst/>
                <a:latin typeface="+mn-lt"/>
                <a:ea typeface="+mn-ea"/>
                <a:cs typeface="+mn-cs"/>
              </a:rPr>
              <a:t>, Michele </a:t>
            </a:r>
            <a:r>
              <a:rPr lang="en-US" sz="1200" b="0" i="0" kern="1200" dirty="0" err="1">
                <a:solidFill>
                  <a:schemeClr val="tx1"/>
                </a:solidFill>
                <a:effectLst/>
                <a:latin typeface="+mn-lt"/>
                <a:ea typeface="+mn-ea"/>
                <a:cs typeface="+mn-cs"/>
              </a:rPr>
              <a:t>Scanze</a:t>
            </a:r>
            <a:r>
              <a:rPr lang="en-US" sz="1200" b="0" i="0" kern="1200" dirty="0">
                <a:solidFill>
                  <a:schemeClr val="tx1"/>
                </a:solidFill>
                <a:effectLst/>
                <a:latin typeface="+mn-lt"/>
                <a:ea typeface="+mn-ea"/>
                <a:cs typeface="+mn-cs"/>
              </a:rPr>
              <a:t>, Maia Ingram &amp; Gretchen </a:t>
            </a:r>
            <a:r>
              <a:rPr lang="en-US" sz="1200" b="0" i="0" kern="1200" dirty="0" err="1">
                <a:solidFill>
                  <a:schemeClr val="tx1"/>
                </a:solidFill>
                <a:effectLst/>
                <a:latin typeface="+mn-lt"/>
                <a:ea typeface="+mn-ea"/>
                <a:cs typeface="+mn-cs"/>
              </a:rPr>
              <a:t>Luhr</a:t>
            </a:r>
            <a:r>
              <a:rPr lang="en-US" sz="1200" b="0" i="0" kern="1200" dirty="0">
                <a:solidFill>
                  <a:schemeClr val="tx1"/>
                </a:solidFill>
                <a:effectLst/>
                <a:latin typeface="+mn-lt"/>
                <a:ea typeface="+mn-ea"/>
                <a:cs typeface="+mn-cs"/>
              </a:rPr>
              <a:t>. (2017). Contextualizing Walkability: Do Relationships Between Built Environments and Walking Vary by Socioeconomic Context?</a:t>
            </a:r>
            <a:r>
              <a:rPr lang="en-US" sz="1200" b="0" i="1" kern="1200" dirty="0">
                <a:solidFill>
                  <a:schemeClr val="tx1"/>
                </a:solidFill>
                <a:effectLst/>
                <a:latin typeface="+mn-lt"/>
                <a:ea typeface="+mn-ea"/>
                <a:cs typeface="+mn-cs"/>
              </a:rPr>
              <a:t> Journal of the American Planning Association</a:t>
            </a:r>
            <a:r>
              <a:rPr lang="en-US" sz="1200" b="0" i="0" kern="1200" dirty="0">
                <a:solidFill>
                  <a:schemeClr val="tx1"/>
                </a:solidFill>
                <a:effectLst/>
                <a:latin typeface="+mn-lt"/>
                <a:ea typeface="+mn-ea"/>
                <a:cs typeface="+mn-cs"/>
              </a:rPr>
              <a:t>, 83:3, 296-314.</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3171737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Planners must be sensitive to community concerns about gentrification and displacement in the face of planned built environment improvements that may benefit more advantaged populations.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Equity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Arlie Adkins, Carrie </a:t>
            </a:r>
            <a:r>
              <a:rPr lang="en-US" sz="1200" b="0" i="0" kern="1200" dirty="0" err="1">
                <a:solidFill>
                  <a:schemeClr val="tx1"/>
                </a:solidFill>
                <a:effectLst/>
                <a:latin typeface="+mn-lt"/>
                <a:ea typeface="+mn-ea"/>
                <a:cs typeface="+mn-cs"/>
              </a:rPr>
              <a:t>Makarewicz</a:t>
            </a:r>
            <a:r>
              <a:rPr lang="en-US" sz="1200" b="0" i="0" kern="1200" dirty="0">
                <a:solidFill>
                  <a:schemeClr val="tx1"/>
                </a:solidFill>
                <a:effectLst/>
                <a:latin typeface="+mn-lt"/>
                <a:ea typeface="+mn-ea"/>
                <a:cs typeface="+mn-cs"/>
              </a:rPr>
              <a:t>, Michele </a:t>
            </a:r>
            <a:r>
              <a:rPr lang="en-US" sz="1200" b="0" i="0" kern="1200" dirty="0" err="1">
                <a:solidFill>
                  <a:schemeClr val="tx1"/>
                </a:solidFill>
                <a:effectLst/>
                <a:latin typeface="+mn-lt"/>
                <a:ea typeface="+mn-ea"/>
                <a:cs typeface="+mn-cs"/>
              </a:rPr>
              <a:t>Scanze</a:t>
            </a:r>
            <a:r>
              <a:rPr lang="en-US" sz="1200" b="0" i="0" kern="1200" dirty="0">
                <a:solidFill>
                  <a:schemeClr val="tx1"/>
                </a:solidFill>
                <a:effectLst/>
                <a:latin typeface="+mn-lt"/>
                <a:ea typeface="+mn-ea"/>
                <a:cs typeface="+mn-cs"/>
              </a:rPr>
              <a:t>, Maia Ingram &amp; Gretchen </a:t>
            </a:r>
            <a:r>
              <a:rPr lang="en-US" sz="1200" b="0" i="0" kern="1200" dirty="0" err="1">
                <a:solidFill>
                  <a:schemeClr val="tx1"/>
                </a:solidFill>
                <a:effectLst/>
                <a:latin typeface="+mn-lt"/>
                <a:ea typeface="+mn-ea"/>
                <a:cs typeface="+mn-cs"/>
              </a:rPr>
              <a:t>Luhr</a:t>
            </a:r>
            <a:r>
              <a:rPr lang="en-US" sz="1200" b="0" i="0" kern="1200" dirty="0">
                <a:solidFill>
                  <a:schemeClr val="tx1"/>
                </a:solidFill>
                <a:effectLst/>
                <a:latin typeface="+mn-lt"/>
                <a:ea typeface="+mn-ea"/>
                <a:cs typeface="+mn-cs"/>
              </a:rPr>
              <a:t>. (2017). Contextualizing Walkability: Do Relationships Between Built Environments and Walking Vary by Socioeconomic Context?</a:t>
            </a:r>
            <a:r>
              <a:rPr lang="en-US" sz="1200" b="0" i="1" kern="1200" dirty="0">
                <a:solidFill>
                  <a:schemeClr val="tx1"/>
                </a:solidFill>
                <a:effectLst/>
                <a:latin typeface="+mn-lt"/>
                <a:ea typeface="+mn-ea"/>
                <a:cs typeface="+mn-cs"/>
              </a:rPr>
              <a:t> Journal of the American Planning Association</a:t>
            </a:r>
            <a:r>
              <a:rPr lang="en-US" sz="1200" b="0" i="0" kern="1200" dirty="0">
                <a:solidFill>
                  <a:schemeClr val="tx1"/>
                </a:solidFill>
                <a:effectLst/>
                <a:latin typeface="+mn-lt"/>
                <a:ea typeface="+mn-ea"/>
                <a:cs typeface="+mn-cs"/>
              </a:rPr>
              <a:t>, 83:3, 296-314.</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788905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a:t>
            </a:r>
            <a:r>
              <a:rPr lang="en-US" b="1" dirty="0"/>
              <a:t> </a:t>
            </a:r>
            <a:r>
              <a:rPr lang="en-US" b="0" dirty="0"/>
              <a:t>These two slides highlight that a variety of factors—not just design or presence of infrastructure—influence whether people walk and bike in an area.</a:t>
            </a:r>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3997419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These two slides highlight that a variety of factors—not just design or presence of infrastructure—influence whether people walk and bike in an area.</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2907319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 previous section presented land use and design factors that are associated with walking and bicycling trips, but what motivates people to choose walking and bicycling when there are options among other modes like driving and transit?</a:t>
            </a:r>
            <a:endParaRPr lang="en-US" b="0" dirty="0"/>
          </a:p>
          <a:p>
            <a:r>
              <a:rPr lang="en-US" b="1" dirty="0"/>
              <a:t>Notes:</a:t>
            </a:r>
            <a:endParaRPr lang="en-US" dirty="0"/>
          </a:p>
          <a:p>
            <a:pPr marL="171450" indent="-171450">
              <a:buFont typeface="Arial" panose="020B0604020202020204" pitchFamily="34" charset="0"/>
              <a:buChar char="•"/>
            </a:pPr>
            <a:r>
              <a:rPr lang="en-US" i="1" dirty="0"/>
              <a:t>Awareness &amp; Availability. </a:t>
            </a:r>
            <a:r>
              <a:rPr lang="en-US" dirty="0"/>
              <a:t>People must be aware of the mode and have it available as an option to travel to an activity.</a:t>
            </a:r>
          </a:p>
          <a:p>
            <a:pPr marL="171450" indent="-171450">
              <a:buFont typeface="Arial" panose="020B0604020202020204" pitchFamily="34" charset="0"/>
              <a:buChar char="•"/>
            </a:pPr>
            <a:r>
              <a:rPr lang="en-US" i="1" dirty="0"/>
              <a:t>Basic safety &amp; Security. </a:t>
            </a:r>
            <a:r>
              <a:rPr lang="en-US" dirty="0"/>
              <a:t>People seek a mode that they perceive to provide a basic level of safety from traffic collisions and security from crime.</a:t>
            </a:r>
          </a:p>
          <a:p>
            <a:pPr marL="171450" indent="-171450">
              <a:buFont typeface="Arial" panose="020B0604020202020204" pitchFamily="34" charset="0"/>
              <a:buChar char="•"/>
            </a:pPr>
            <a:r>
              <a:rPr lang="en-US" i="1" dirty="0"/>
              <a:t>Convenience &amp; Cost. </a:t>
            </a:r>
            <a:r>
              <a:rPr lang="en-US" dirty="0"/>
              <a:t>People seek a mode that will get them to an activity using an acceptable amount of time, effort, and money.</a:t>
            </a:r>
          </a:p>
          <a:p>
            <a:pPr marL="171450" indent="-171450">
              <a:buFont typeface="Arial" panose="020B0604020202020204" pitchFamily="34" charset="0"/>
              <a:buChar char="•"/>
            </a:pPr>
            <a:r>
              <a:rPr lang="en-US" i="1" dirty="0"/>
              <a:t>Enjoyment. </a:t>
            </a:r>
            <a:r>
              <a:rPr lang="en-US" dirty="0"/>
              <a:t>People seek a mode that provides personal (physical, mental, emotional), social, or environmental benefits.</a:t>
            </a:r>
          </a:p>
          <a:p>
            <a:pPr marL="171450" indent="-171450">
              <a:buFont typeface="Arial" panose="020B0604020202020204" pitchFamily="34" charset="0"/>
              <a:buChar char="•"/>
            </a:pPr>
            <a:r>
              <a:rPr lang="en-US" i="1" dirty="0"/>
              <a:t>Habit. </a:t>
            </a:r>
            <a:r>
              <a:rPr lang="en-US" dirty="0"/>
              <a:t>People who chose a mode regularly are more likely to consider it as an option in the future.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For #3, ask students to consider how perceptions play a role. E.g., short distances to activities decrease the barriers to walking and bicycling, but are people good at judging things like walking distance or the amount of time they must wait for a bus or train? Cost could relate to the availability and price of automobile parking, the pricing scheme of a bikeshare system, or the cost of a transit pass.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kern="1200" dirty="0">
                <a:solidFill>
                  <a:schemeClr val="tx1"/>
                </a:solidFill>
                <a:effectLst/>
                <a:latin typeface="+mn-lt"/>
                <a:ea typeface="+mn-ea"/>
                <a:cs typeface="+mn-cs"/>
              </a:rPr>
              <a:t>Schneider, R. J. (2013). Theory of routine mode choice decisions: An operational framework to increase sustainable transportation. </a:t>
            </a:r>
            <a:r>
              <a:rPr lang="en-US" sz="1200" i="1" kern="1200" dirty="0">
                <a:solidFill>
                  <a:schemeClr val="tx1"/>
                </a:solidFill>
                <a:effectLst/>
                <a:latin typeface="+mn-lt"/>
                <a:ea typeface="+mn-ea"/>
                <a:cs typeface="+mn-cs"/>
              </a:rPr>
              <a:t>Transport Policy, 25</a:t>
            </a:r>
            <a:r>
              <a:rPr lang="en-US" sz="1200" kern="1200" dirty="0">
                <a:solidFill>
                  <a:schemeClr val="tx1"/>
                </a:solidFill>
                <a:effectLst/>
                <a:latin typeface="+mn-lt"/>
                <a:ea typeface="+mn-ea"/>
                <a:cs typeface="+mn-cs"/>
              </a:rPr>
              <a:t>, 128–137.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872765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[This slide is animated, when you start clicking, the strategies will appear under each line, one at a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b="0" dirty="0"/>
              <a:t>: </a:t>
            </a:r>
            <a:r>
              <a:rPr lang="en-US" b="0" i="1" dirty="0"/>
              <a:t>Can you think of strategies for some or all these five steps?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dirty="0"/>
              <a:t>Many of these strategies will be covered in other lessons. The lesson on Inclusive Engagement includes brief mention of education and encouragement programs.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kern="1200" dirty="0">
                <a:solidFill>
                  <a:schemeClr val="tx1"/>
                </a:solidFill>
                <a:effectLst/>
                <a:latin typeface="+mn-lt"/>
                <a:ea typeface="+mn-ea"/>
                <a:cs typeface="+mn-cs"/>
              </a:rPr>
              <a:t>Schneider, R. J. (2013). Theory of routine mode choice decisions: An operational framework to increase sustainable transportation. </a:t>
            </a:r>
            <a:r>
              <a:rPr lang="en-US" sz="1200" i="1" kern="1200" dirty="0">
                <a:solidFill>
                  <a:schemeClr val="tx1"/>
                </a:solidFill>
                <a:effectLst/>
                <a:latin typeface="+mn-lt"/>
                <a:ea typeface="+mn-ea"/>
                <a:cs typeface="+mn-cs"/>
              </a:rPr>
              <a:t>Transport Policy, 25</a:t>
            </a:r>
            <a:r>
              <a:rPr lang="en-US" sz="1200" kern="1200" dirty="0">
                <a:solidFill>
                  <a:schemeClr val="tx1"/>
                </a:solidFill>
                <a:effectLst/>
                <a:latin typeface="+mn-lt"/>
                <a:ea typeface="+mn-ea"/>
                <a:cs typeface="+mn-cs"/>
              </a:rPr>
              <a:t>, 128–137.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1832855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 next few slides will cover wayfinding and bicycle parking – two strategies that improve the awareness, availability, and convenience for walking and bicycling. Bicycle parking is a strategy that may involve policy change at the local level.</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0" dirty="0"/>
              <a:t>Planning for bicycle travel includes planning for bicycle parking. People will be reluctant to travel by bike if there is no good location to store their bicycle at the destination. Parking should balance convenience and security; user </a:t>
            </a:r>
            <a:r>
              <a:rPr lang="en-US" dirty="0"/>
              <a:t>needs vary based on the nature of the trip. Short-term parking serves destinations where bikes will likely be locked for less than two hours while users visit businesses or other destinations. This type of parking typically takes the form of bike racks and should be in a prominent, visible location that is convenient to the destination. For areas where users need long-term parking (where bikes will be left for many hours) security and protection from weather are greater priorities. Long-term parking may be provided at transit stops or workplaces and includes bike lockers or sheltered secure enclosures. For events, bike valet service or corrals can be used to accommodate a large quantity of bikes temporarily.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Broom, Nathan, et al. (2015). </a:t>
            </a:r>
            <a:r>
              <a:rPr lang="en-US" i="1" dirty="0"/>
              <a:t>Essentials of Bike Parking Revision 1.0</a:t>
            </a:r>
            <a:r>
              <a:rPr lang="en-US" dirty="0"/>
              <a:t>. Association of Pedestrian and Bicycle Professionals (APBP).</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226307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image shows bicycle parking what is in full view of sidewalks and pedestrian path. Even though this photo was taken during the day, this appears to be an area that would be well-lit at night.    </a:t>
            </a:r>
          </a:p>
          <a:p>
            <a:endParaRPr lang="en-US" dirty="0"/>
          </a:p>
          <a:p>
            <a:r>
              <a:rPr lang="en-US" dirty="0"/>
              <a:t>Image: http://www.pedbikeimages.org/mediumimages/alyson%20west%20-%20protectedbikelanebikeparkingPFB.jpg</a:t>
            </a:r>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0796146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Bicycle-specific wayfinding indicates to both bicyclists and motorists that a route is part of the bicycle network. Signage can provide consistent branding and appearance for the area bike network, direct bicyclists to recommended routes, and provide information about distance and travel time to destinations—which may be especially useful for reducing barriers to entry for new or infrequent bicyclists. Signage that combines bicycle and pedestrian information can be used by both user types. Pedestrian wayfinding that includes key destinations and travel times is also important for inspiring people decide to make a trip by foot.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Wayfinding is a strategy that may involve policy change at the local-level and/or coordination at the regional-level.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Association of City Transportation Officials (NACTO). “Bike Route Wayfinding Signage and Markings System” in Urban Bikeway Design Guide.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Image (left): http://www.pedbikeimages.org/mediumimages/Toole%20Design%20Group%20Dropbox%20-%20Wayfinding_2014-08-07%20DC%20and%20Arlington_2014-08-07%</a:t>
            </a:r>
          </a:p>
          <a:p>
            <a:r>
              <a:rPr lang="en-US" dirty="0"/>
              <a:t>Image (right): http://www.pedbikeimages.org/mediumimages/Toole%20Design%20Group%20Dropbox%20-%20Wayfinding_Omaha_Benson%20D1-11.png</a:t>
            </a:r>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2333386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Transit information can also be incorporated into bicycle or pedestrian wayfinding, as shown in these examples from Portland, OR, (left) and Charlotte, NC (right).    </a:t>
            </a:r>
          </a:p>
          <a:p>
            <a:endParaRPr lang="en-US" b="0" dirty="0"/>
          </a:p>
          <a:p>
            <a:r>
              <a:rPr lang="en-US" b="0" dirty="0"/>
              <a:t>Image (left): http://www.pedbikeimages.org/largeimages/dscn2893.jpg</a:t>
            </a:r>
          </a:p>
          <a:p>
            <a:r>
              <a:rPr lang="en-US" b="0" dirty="0"/>
              <a:t>Image (right): http://www.pedbikeimages.org/largeimages/travel_006.jpg</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3429046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4F2E3CC5-D892-477B-A59E-1D880FEAE4A9}"/>
              </a:ext>
            </a:extLst>
          </p:cNvPr>
          <p:cNvSpPr>
            <a:spLocks noGrp="1" noChangeArrowheads="1"/>
          </p:cNvSpPr>
          <p:nvPr>
            <p:ph type="sldNum" sz="quarter" idx="5"/>
          </p:nvPr>
        </p:nvSpPr>
        <p:spPr>
          <a:noFill/>
        </p:spPr>
        <p:txBody>
          <a:bodyPr/>
          <a:lstStyle>
            <a:lvl1pPr defTabSz="947738">
              <a:defRPr sz="3200">
                <a:solidFill>
                  <a:schemeClr val="tx1"/>
                </a:solidFill>
                <a:latin typeface="Calibri" panose="020F0502020204030204" pitchFamily="34" charset="0"/>
              </a:defRPr>
            </a:lvl1pPr>
            <a:lvl2pPr marL="742950" indent="-285750" defTabSz="947738">
              <a:defRPr sz="3200">
                <a:solidFill>
                  <a:schemeClr val="tx1"/>
                </a:solidFill>
                <a:latin typeface="Calibri" panose="020F0502020204030204" pitchFamily="34" charset="0"/>
              </a:defRPr>
            </a:lvl2pPr>
            <a:lvl3pPr marL="1143000" indent="-228600" defTabSz="947738">
              <a:defRPr sz="3200">
                <a:solidFill>
                  <a:schemeClr val="tx1"/>
                </a:solidFill>
                <a:latin typeface="Calibri" panose="020F0502020204030204" pitchFamily="34" charset="0"/>
              </a:defRPr>
            </a:lvl3pPr>
            <a:lvl4pPr marL="1600200" indent="-228600" defTabSz="947738">
              <a:defRPr sz="3200">
                <a:solidFill>
                  <a:schemeClr val="tx1"/>
                </a:solidFill>
                <a:latin typeface="Calibri" panose="020F0502020204030204" pitchFamily="34" charset="0"/>
              </a:defRPr>
            </a:lvl4pPr>
            <a:lvl5pPr marL="2057400" indent="-228600" defTabSz="947738">
              <a:defRPr sz="3200">
                <a:solidFill>
                  <a:schemeClr val="tx1"/>
                </a:solidFill>
                <a:latin typeface="Calibri" panose="020F0502020204030204" pitchFamily="34" charset="0"/>
              </a:defRPr>
            </a:lvl5pPr>
            <a:lvl6pPr marL="2514600" indent="-228600" defTabSz="947738" eaLnBrk="0" fontAlgn="base" hangingPunct="0">
              <a:spcBef>
                <a:spcPct val="0"/>
              </a:spcBef>
              <a:spcAft>
                <a:spcPct val="0"/>
              </a:spcAft>
              <a:defRPr sz="3200">
                <a:solidFill>
                  <a:schemeClr val="tx1"/>
                </a:solidFill>
                <a:latin typeface="Calibri" panose="020F0502020204030204" pitchFamily="34" charset="0"/>
              </a:defRPr>
            </a:lvl6pPr>
            <a:lvl7pPr marL="2971800" indent="-228600" defTabSz="947738" eaLnBrk="0" fontAlgn="base" hangingPunct="0">
              <a:spcBef>
                <a:spcPct val="0"/>
              </a:spcBef>
              <a:spcAft>
                <a:spcPct val="0"/>
              </a:spcAft>
              <a:defRPr sz="3200">
                <a:solidFill>
                  <a:schemeClr val="tx1"/>
                </a:solidFill>
                <a:latin typeface="Calibri" panose="020F0502020204030204" pitchFamily="34" charset="0"/>
              </a:defRPr>
            </a:lvl7pPr>
            <a:lvl8pPr marL="3429000" indent="-228600" defTabSz="947738" eaLnBrk="0" fontAlgn="base" hangingPunct="0">
              <a:spcBef>
                <a:spcPct val="0"/>
              </a:spcBef>
              <a:spcAft>
                <a:spcPct val="0"/>
              </a:spcAft>
              <a:defRPr sz="3200">
                <a:solidFill>
                  <a:schemeClr val="tx1"/>
                </a:solidFill>
                <a:latin typeface="Calibri" panose="020F0502020204030204" pitchFamily="34" charset="0"/>
              </a:defRPr>
            </a:lvl8pPr>
            <a:lvl9pPr marL="3886200" indent="-228600" defTabSz="947738" eaLnBrk="0" fontAlgn="base" hangingPunct="0">
              <a:spcBef>
                <a:spcPct val="0"/>
              </a:spcBef>
              <a:spcAft>
                <a:spcPct val="0"/>
              </a:spcAft>
              <a:defRPr sz="3200">
                <a:solidFill>
                  <a:schemeClr val="tx1"/>
                </a:solidFill>
                <a:latin typeface="Calibri" panose="020F0502020204030204" pitchFamily="34" charset="0"/>
              </a:defRPr>
            </a:lvl9pPr>
          </a:lstStyle>
          <a:p>
            <a:fld id="{837B829C-CBF3-4E4A-A0CC-794CE87C8E76}" type="slidenum">
              <a:rPr lang="en-US" altLang="en-US" sz="1200">
                <a:latin typeface="Times New Roman" panose="02020603050405020304" pitchFamily="18" charset="0"/>
              </a:rPr>
              <a:pPr/>
              <a:t>3</a:t>
            </a:fld>
            <a:endParaRPr lang="en-US" altLang="en-US" sz="1200">
              <a:latin typeface="Times New Roman" panose="02020603050405020304" pitchFamily="18" charset="0"/>
            </a:endParaRPr>
          </a:p>
        </p:txBody>
      </p:sp>
      <p:sp>
        <p:nvSpPr>
          <p:cNvPr id="60419" name="Rectangle 2">
            <a:extLst>
              <a:ext uri="{FF2B5EF4-FFF2-40B4-BE49-F238E27FC236}">
                <a16:creationId xmlns:a16="http://schemas.microsoft.com/office/drawing/2014/main" id="{51E72F6D-BC52-4B8C-A127-5F3CABF86A25}"/>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C2D8B713-EEFA-4939-8045-E5B841746A85}"/>
              </a:ext>
            </a:extLst>
          </p:cNvPr>
          <p:cNvSpPr>
            <a:spLocks noGrp="1" noChangeArrowheads="1"/>
          </p:cNvSpPr>
          <p:nvPr>
            <p:ph type="body" idx="1"/>
          </p:nvPr>
        </p:nvSpPr>
        <p:spPr>
          <a:noFill/>
        </p:spPr>
        <p:txBody>
          <a:bodyPr/>
          <a:lstStyle/>
          <a:p>
            <a:r>
              <a:rPr lang="en-US" b="1" dirty="0"/>
              <a:t>Key Message</a:t>
            </a:r>
            <a:r>
              <a:rPr lang="en-US" b="0" dirty="0"/>
              <a:t>: </a:t>
            </a:r>
            <a:r>
              <a:rPr lang="en-US" altLang="en-US" dirty="0"/>
              <a:t>The next two slides are intended to point out an irony: humans congregated in cities to minimize their need for travel.</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People seek to travel to activities using a mode that requires less time, effort, and money. The last few slides included examples of strategies that increase the convenience of walking and bicycling, and in some ways reduce the effort. However, sometimes that’s not enough to encourage people to walk and bike. Most of the land use tools discussed earlier can be used to bring activities closer together, but when activities are already somewhat close together and walking/bicycling/transit are reasonable options, sometimes it’s adjustments to the availability and pricing of car parking that can hasten the decision to choose another mode.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kern="1200" dirty="0">
                <a:solidFill>
                  <a:schemeClr val="tx1"/>
                </a:solidFill>
                <a:effectLst/>
                <a:latin typeface="+mn-lt"/>
                <a:ea typeface="+mn-ea"/>
                <a:cs typeface="+mn-cs"/>
              </a:rPr>
              <a:t>Schneider, R. J. (2013). Theory of routine mode choice decisions: An operational framework to increase sustainable transportation. </a:t>
            </a:r>
            <a:r>
              <a:rPr lang="en-US" sz="1200" i="1" kern="1200" dirty="0">
                <a:solidFill>
                  <a:schemeClr val="tx1"/>
                </a:solidFill>
                <a:effectLst/>
                <a:latin typeface="+mn-lt"/>
                <a:ea typeface="+mn-ea"/>
                <a:cs typeface="+mn-cs"/>
              </a:rPr>
              <a:t>Transport Policy, 25</a:t>
            </a:r>
            <a:r>
              <a:rPr lang="en-US" sz="1200" kern="1200" dirty="0">
                <a:solidFill>
                  <a:schemeClr val="tx1"/>
                </a:solidFill>
                <a:effectLst/>
                <a:latin typeface="+mn-lt"/>
                <a:ea typeface="+mn-ea"/>
                <a:cs typeface="+mn-cs"/>
              </a:rPr>
              <a:t>, 128–137.</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27928855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Key Message: </a:t>
            </a:r>
            <a:r>
              <a:rPr lang="en-US" sz="1200" b="0" i="0" kern="1200" dirty="0">
                <a:solidFill>
                  <a:schemeClr val="tx1"/>
                </a:solidFill>
                <a:effectLst/>
                <a:latin typeface="+mn-lt"/>
                <a:ea typeface="+mn-ea"/>
                <a:cs typeface="+mn-cs"/>
              </a:rPr>
              <a:t>Manville and other parking pricing advocates argue that most US cities underprice their parking, especially on-street parking. Downtown on-street parking is valuable real estate yet keeping the price low is divorcing price from value. Consider that the value of a parking spot is different based on geographic location (Bozeman vs Manhattan), time of day, day of the week, nearby amenities or activities, etc. Pricing parking dynamically so that there are always a few available spaces would reduce the need for parking minimums (a policy response to the artificially created parking shortages caused by keeping parking costs free or too low), reduce driver “cruising,” and incentivize other modes (especially if transit prices are reduced or made lower than parking costs).</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 </a:t>
            </a:r>
          </a:p>
          <a:p>
            <a:pPr marL="228600" indent="-228600">
              <a:buFont typeface="+mj-lt"/>
              <a:buAutoNum type="arabicPeriod"/>
            </a:pPr>
            <a:r>
              <a:rPr lang="en-US" sz="1200" b="0" i="0" kern="1200" dirty="0">
                <a:solidFill>
                  <a:schemeClr val="tx1"/>
                </a:solidFill>
                <a:effectLst/>
                <a:latin typeface="+mn-lt"/>
                <a:ea typeface="+mn-ea"/>
                <a:cs typeface="+mn-cs"/>
              </a:rPr>
              <a:t>Michael Manville. (2014). “Parking Pricing,” in Stephen </a:t>
            </a:r>
            <a:r>
              <a:rPr lang="en-US" sz="1200" b="0" i="0" kern="1200" dirty="0" err="1">
                <a:solidFill>
                  <a:schemeClr val="tx1"/>
                </a:solidFill>
                <a:effectLst/>
                <a:latin typeface="+mn-lt"/>
                <a:ea typeface="+mn-ea"/>
                <a:cs typeface="+mn-cs"/>
              </a:rPr>
              <a:t>Ison</a:t>
            </a:r>
            <a:r>
              <a:rPr lang="en-US" sz="1200" b="0" i="0" kern="1200" dirty="0">
                <a:solidFill>
                  <a:schemeClr val="tx1"/>
                </a:solidFill>
                <a:effectLst/>
                <a:latin typeface="+mn-lt"/>
                <a:ea typeface="+mn-ea"/>
                <a:cs typeface="+mn-cs"/>
              </a:rPr>
              <a:t> and Corinne Mulley (Eds.), </a:t>
            </a:r>
            <a:r>
              <a:rPr lang="en-US" sz="1200" b="0" i="1" kern="1200" dirty="0">
                <a:solidFill>
                  <a:schemeClr val="tx1"/>
                </a:solidFill>
                <a:effectLst/>
                <a:latin typeface="+mn-lt"/>
                <a:ea typeface="+mn-ea"/>
                <a:cs typeface="+mn-cs"/>
              </a:rPr>
              <a:t>Parking: Issues and Policies (Transport and Sustainability, Volume 5)</a:t>
            </a:r>
            <a:r>
              <a:rPr lang="en-US" sz="1200" b="0" i="0" kern="1200" dirty="0">
                <a:solidFill>
                  <a:schemeClr val="tx1"/>
                </a:solidFill>
                <a:effectLst/>
                <a:latin typeface="+mn-lt"/>
                <a:ea typeface="+mn-ea"/>
                <a:cs typeface="+mn-cs"/>
              </a:rPr>
              <a:t>, Emerald Publishing: 137–155.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The Guardian. “Why we should be paying more for parking – Video explainer.” Available: https://www.theguardian.com/world/video/2018/oct/30/why-we-should-be-paying-more-for-parking-video-explainer</a:t>
            </a:r>
          </a:p>
          <a:p>
            <a:pPr marL="22860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2137664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err="1"/>
              <a:t>SFpark</a:t>
            </a:r>
            <a:r>
              <a:rPr lang="en-US" b="0" dirty="0"/>
              <a:t> was a Federally-funded demonstration project to test market pricing of parking in San Francisco. “</a:t>
            </a:r>
            <a:r>
              <a:rPr lang="en-US" sz="1200" b="0" i="0" kern="1200" dirty="0" err="1">
                <a:solidFill>
                  <a:schemeClr val="tx1"/>
                </a:solidFill>
                <a:effectLst/>
                <a:latin typeface="+mn-lt"/>
                <a:ea typeface="+mn-ea"/>
                <a:cs typeface="+mn-cs"/>
              </a:rPr>
              <a:t>SF</a:t>
            </a:r>
            <a:r>
              <a:rPr lang="en-US" sz="1200" b="0" i="1" kern="1200" dirty="0" err="1">
                <a:solidFill>
                  <a:schemeClr val="tx1"/>
                </a:solidFill>
                <a:effectLst/>
                <a:latin typeface="+mn-lt"/>
                <a:ea typeface="+mn-ea"/>
                <a:cs typeface="+mn-cs"/>
              </a:rPr>
              <a:t>park</a:t>
            </a:r>
            <a:r>
              <a:rPr lang="en-US" sz="1200" b="0" i="0" kern="1200" dirty="0" err="1">
                <a:solidFill>
                  <a:schemeClr val="tx1"/>
                </a:solidFill>
                <a:effectLst/>
                <a:latin typeface="+mn-lt"/>
                <a:ea typeface="+mn-ea"/>
                <a:cs typeface="+mn-cs"/>
              </a:rPr>
              <a:t>’s</a:t>
            </a:r>
            <a:r>
              <a:rPr lang="en-US" sz="1200" b="0" i="0" kern="1200" dirty="0">
                <a:solidFill>
                  <a:schemeClr val="tx1"/>
                </a:solidFill>
                <a:effectLst/>
                <a:latin typeface="+mn-lt"/>
                <a:ea typeface="+mn-ea"/>
                <a:cs typeface="+mn-cs"/>
              </a:rPr>
              <a:t> explicit goals were to reduce cruising (its slogan was “live more, circle less”), increase the speed and reliability of transit, and </a:t>
            </a:r>
            <a:r>
              <a:rPr lang="en-US" sz="1200" b="1" i="0" kern="1200" dirty="0">
                <a:solidFill>
                  <a:schemeClr val="tx1"/>
                </a:solidFill>
                <a:effectLst/>
                <a:latin typeface="+mn-lt"/>
                <a:ea typeface="+mn-ea"/>
                <a:cs typeface="+mn-cs"/>
              </a:rPr>
              <a:t>make walking and cycling safer</a:t>
            </a:r>
            <a:r>
              <a:rPr lang="en-US" sz="1200" b="0" i="0" kern="1200" dirty="0">
                <a:solidFill>
                  <a:schemeClr val="tx1"/>
                </a:solidFill>
                <a:effectLst/>
                <a:latin typeface="+mn-lt"/>
                <a:ea typeface="+mn-ea"/>
                <a:cs typeface="+mn-cs"/>
              </a:rPr>
              <a:t>. For researchers, </a:t>
            </a:r>
            <a:r>
              <a:rPr lang="en-US" sz="1200" b="0" i="0" kern="1200" dirty="0" err="1">
                <a:solidFill>
                  <a:schemeClr val="tx1"/>
                </a:solidFill>
                <a:effectLst/>
                <a:latin typeface="+mn-lt"/>
                <a:ea typeface="+mn-ea"/>
                <a:cs typeface="+mn-cs"/>
              </a:rPr>
              <a:t>SF</a:t>
            </a:r>
            <a:r>
              <a:rPr lang="en-US" sz="1200" b="0" i="1" kern="1200" dirty="0" err="1">
                <a:solidFill>
                  <a:schemeClr val="tx1"/>
                </a:solidFill>
                <a:effectLst/>
                <a:latin typeface="+mn-lt"/>
                <a:ea typeface="+mn-ea"/>
                <a:cs typeface="+mn-cs"/>
              </a:rPr>
              <a:t>park</a:t>
            </a:r>
            <a:r>
              <a:rPr lang="en-US" sz="1200" b="0" i="0" kern="1200" dirty="0">
                <a:solidFill>
                  <a:schemeClr val="tx1"/>
                </a:solidFill>
                <a:effectLst/>
                <a:latin typeface="+mn-lt"/>
                <a:ea typeface="+mn-ea"/>
                <a:cs typeface="+mn-cs"/>
              </a:rPr>
              <a:t> provided a real-world test of performance pricing.” (Manville and Chatman, 2016).</a:t>
            </a:r>
            <a:endParaRPr lang="en-US" b="1" dirty="0"/>
          </a:p>
          <a:p>
            <a:r>
              <a:rPr lang="en-US" b="1" dirty="0"/>
              <a:t>Notes:</a:t>
            </a:r>
            <a:endParaRPr lang="en-US" dirty="0">
              <a:hlinkClick r:id="rId3"/>
            </a:endParaRPr>
          </a:p>
          <a:p>
            <a:r>
              <a:rPr lang="en-US" altLang="en-US" dirty="0"/>
              <a:t>Before: </a:t>
            </a:r>
          </a:p>
          <a:p>
            <a:pPr lvl="1"/>
            <a:r>
              <a:rPr lang="en-US" altLang="en-US" dirty="0"/>
              <a:t>Highest on-street rate $3.50/</a:t>
            </a:r>
            <a:r>
              <a:rPr lang="en-US" altLang="en-US" dirty="0" err="1"/>
              <a:t>hr</a:t>
            </a:r>
            <a:r>
              <a:rPr lang="en-US" altLang="en-US" dirty="0"/>
              <a:t>, median off-street rate $10.00/</a:t>
            </a:r>
            <a:r>
              <a:rPr lang="en-US" altLang="en-US" dirty="0" err="1"/>
              <a:t>hr</a:t>
            </a:r>
            <a:endParaRPr lang="en-US" altLang="en-US" dirty="0"/>
          </a:p>
          <a:p>
            <a:r>
              <a:rPr lang="en-US" altLang="en-US" dirty="0"/>
              <a:t>Intervention: </a:t>
            </a:r>
          </a:p>
          <a:p>
            <a:pPr lvl="1"/>
            <a:r>
              <a:rPr lang="en-US" altLang="en-US" dirty="0"/>
              <a:t>Introduced rates that varied by block, time of day, and day of week </a:t>
            </a:r>
          </a:p>
          <a:p>
            <a:pPr lvl="1"/>
            <a:r>
              <a:rPr lang="en-US" altLang="en-US" dirty="0"/>
              <a:t>Relaxed time limits at many meters</a:t>
            </a:r>
          </a:p>
          <a:p>
            <a:pPr lvl="1"/>
            <a:r>
              <a:rPr lang="en-US" altLang="en-US" dirty="0"/>
              <a:t>“Smart” parking meters to make payment easier</a:t>
            </a:r>
          </a:p>
          <a:p>
            <a:r>
              <a:rPr lang="en-US" altLang="en-US" dirty="0"/>
              <a:t>Results: </a:t>
            </a:r>
          </a:p>
          <a:p>
            <a:pPr lvl="1"/>
            <a:r>
              <a:rPr lang="en-US" altLang="en-US" dirty="0"/>
              <a:t>Average occupancy fell, but minimum vacancy had no change (average occupancy calculated over long period of time; </a:t>
            </a:r>
            <a:r>
              <a:rPr lang="en-US" sz="1200" b="0" i="0" kern="1200" dirty="0">
                <a:solidFill>
                  <a:schemeClr val="tx1"/>
                </a:solidFill>
                <a:effectLst/>
                <a:latin typeface="+mn-lt"/>
                <a:ea typeface="+mn-ea"/>
                <a:cs typeface="+mn-cs"/>
              </a:rPr>
              <a:t>minimum vacancy = the share of minutes that a block has at least one space open</a:t>
            </a:r>
            <a:r>
              <a:rPr lang="en-US" altLang="en-US" dirty="0"/>
              <a:t>)</a:t>
            </a:r>
          </a:p>
          <a:p>
            <a:pPr lvl="1"/>
            <a:r>
              <a:rPr lang="en-US" altLang="en-US" dirty="0"/>
              <a:t>Transit speeds: mixed results, some improvement (where double parking rates fell, transit speeds increased slightly)</a:t>
            </a:r>
          </a:p>
          <a:p>
            <a:pPr lvl="1"/>
            <a:r>
              <a:rPr lang="en-US" altLang="en-US" dirty="0"/>
              <a:t>Ped/bike safety: traffic volumes decreased in pilot areas (where parking availability improved), but speeds increased. However, </a:t>
            </a:r>
            <a:r>
              <a:rPr lang="en-US" altLang="en-US" dirty="0" err="1"/>
              <a:t>Sfpark</a:t>
            </a:r>
            <a:r>
              <a:rPr lang="en-US" altLang="en-US" dirty="0"/>
              <a:t> did not make explicit conclusions about ped/bike safety.</a:t>
            </a:r>
            <a:endParaRPr lang="en-US" dirty="0">
              <a:hlinkClick r:id="rId3"/>
            </a:endParaRPr>
          </a:p>
          <a:p>
            <a:r>
              <a:rPr lang="en-US" b="1" dirty="0"/>
              <a:t>Question for Students:</a:t>
            </a:r>
            <a:r>
              <a:rPr lang="en-US" b="0" dirty="0"/>
              <a:t> </a:t>
            </a:r>
            <a:r>
              <a:rPr lang="en-US" b="0" i="1" dirty="0"/>
              <a:t>How could </a:t>
            </a:r>
            <a:r>
              <a:rPr lang="en-US" b="0" i="1" dirty="0" err="1"/>
              <a:t>SFpark</a:t>
            </a:r>
            <a:r>
              <a:rPr lang="en-US" b="0" i="1" dirty="0"/>
              <a:t> more explicitly evaluate whether the program has any affect on ped/bike safety? What data would they need?</a:t>
            </a:r>
            <a:endParaRPr lang="en-US" b="1" i="1" dirty="0"/>
          </a:p>
          <a:p>
            <a:r>
              <a:rPr lang="en-US" b="1" dirty="0"/>
              <a:t>Sources: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Manville, M. and Chatman, D. (2016). “</a:t>
            </a:r>
            <a:r>
              <a:rPr lang="en-US" sz="1200" b="0" i="0" kern="1200" dirty="0">
                <a:solidFill>
                  <a:schemeClr val="tx1"/>
                </a:solidFill>
                <a:effectLst/>
                <a:latin typeface="+mn-lt"/>
                <a:ea typeface="+mn-ea"/>
                <a:cs typeface="+mn-cs"/>
              </a:rPr>
              <a:t>Market-priced parking in theory and practice.” </a:t>
            </a:r>
            <a:r>
              <a:rPr lang="en-US" i="1" dirty="0"/>
              <a:t>Access. 49. </a:t>
            </a:r>
            <a:r>
              <a:rPr lang="en-US" i="0" dirty="0"/>
              <a:t>Available:</a:t>
            </a:r>
            <a:r>
              <a:rPr lang="en-US" i="1" dirty="0"/>
              <a:t> </a:t>
            </a:r>
            <a:r>
              <a:rPr lang="en-US" dirty="0"/>
              <a:t>https://www.accessmagazine.org/fall-2016/market-priced-parking-in-theory-and-practice/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SFMTA. (2014). </a:t>
            </a:r>
            <a:r>
              <a:rPr lang="en-US" i="1" dirty="0" err="1"/>
              <a:t>SFpark</a:t>
            </a:r>
            <a:r>
              <a:rPr lang="en-US" i="1" dirty="0"/>
              <a:t> Pilot Project Evaluation</a:t>
            </a:r>
            <a:r>
              <a:rPr lang="en-US" dirty="0"/>
              <a:t>. Available: http://direct.sfpark.org/wp-content/uploads/eval/SFpark_Pilot_Project_Evaluation.pdf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33225158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In addition to infrastructure improvements and facilities, having the cultural supports in place is necessary to foster a walking and bicycling environment. </a:t>
            </a:r>
            <a:endParaRPr lang="en-US" b="0" dirty="0"/>
          </a:p>
          <a:p>
            <a:r>
              <a:rPr lang="en-US" b="1" dirty="0"/>
              <a:t>Notes</a:t>
            </a:r>
            <a:r>
              <a:rPr lang="en-US" dirty="0"/>
              <a:t>: Bicycling is a social activity in other countries and people are accustomed to being able to ride everywhere comfortably. In countries like the Netherlands, bicyclists’ skills are tested at a young age, so children grow up with an awareness for bicycling that they carry with them even if they eventually drive cars. However, in many other countries the fees associated with being licensed and registering/operating a vehicle are much more prohibitive than they are in the United States. As for enforcement, automated enforcement is much more common abroad than it is in the U.S.</a:t>
            </a:r>
          </a:p>
          <a:p>
            <a:r>
              <a:rPr lang="en-US" b="1" dirty="0"/>
              <a:t>Student Question</a:t>
            </a:r>
            <a:r>
              <a:rPr lang="en-US" dirty="0"/>
              <a:t>: </a:t>
            </a:r>
            <a:r>
              <a:rPr lang="en-US" i="1" dirty="0"/>
              <a:t>If you have traveled abroad, how was your experience different with walking and/or bicycling?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 Designing for Walking and Bicycling includes some international examples of design strategies.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Laura Sandt for the Pedestrian and Bicycle Information Center (2011).</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143439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B85C69D8-FC3E-4CEB-8662-E07CB8718403}"/>
              </a:ext>
            </a:extLst>
          </p:cNvPr>
          <p:cNvSpPr>
            <a:spLocks noGrp="1" noChangeArrowheads="1"/>
          </p:cNvSpPr>
          <p:nvPr>
            <p:ph type="sldNum" sz="quarter" idx="5"/>
          </p:nvPr>
        </p:nvSpPr>
        <p:spPr>
          <a:noFill/>
        </p:spPr>
        <p:txBody>
          <a:bodyPr/>
          <a:lstStyle>
            <a:lvl1pPr defTabSz="947738">
              <a:defRPr sz="3200">
                <a:solidFill>
                  <a:schemeClr val="tx1"/>
                </a:solidFill>
                <a:latin typeface="Calibri" panose="020F0502020204030204" pitchFamily="34" charset="0"/>
              </a:defRPr>
            </a:lvl1pPr>
            <a:lvl2pPr marL="742950" indent="-285750" defTabSz="947738">
              <a:defRPr sz="3200">
                <a:solidFill>
                  <a:schemeClr val="tx1"/>
                </a:solidFill>
                <a:latin typeface="Calibri" panose="020F0502020204030204" pitchFamily="34" charset="0"/>
              </a:defRPr>
            </a:lvl2pPr>
            <a:lvl3pPr marL="1143000" indent="-228600" defTabSz="947738">
              <a:defRPr sz="3200">
                <a:solidFill>
                  <a:schemeClr val="tx1"/>
                </a:solidFill>
                <a:latin typeface="Calibri" panose="020F0502020204030204" pitchFamily="34" charset="0"/>
              </a:defRPr>
            </a:lvl3pPr>
            <a:lvl4pPr marL="1600200" indent="-228600" defTabSz="947738">
              <a:defRPr sz="3200">
                <a:solidFill>
                  <a:schemeClr val="tx1"/>
                </a:solidFill>
                <a:latin typeface="Calibri" panose="020F0502020204030204" pitchFamily="34" charset="0"/>
              </a:defRPr>
            </a:lvl4pPr>
            <a:lvl5pPr marL="2057400" indent="-228600" defTabSz="947738">
              <a:defRPr sz="3200">
                <a:solidFill>
                  <a:schemeClr val="tx1"/>
                </a:solidFill>
                <a:latin typeface="Calibri" panose="020F0502020204030204" pitchFamily="34" charset="0"/>
              </a:defRPr>
            </a:lvl5pPr>
            <a:lvl6pPr marL="2514600" indent="-228600" defTabSz="947738" eaLnBrk="0" fontAlgn="base" hangingPunct="0">
              <a:spcBef>
                <a:spcPct val="0"/>
              </a:spcBef>
              <a:spcAft>
                <a:spcPct val="0"/>
              </a:spcAft>
              <a:defRPr sz="3200">
                <a:solidFill>
                  <a:schemeClr val="tx1"/>
                </a:solidFill>
                <a:latin typeface="Calibri" panose="020F0502020204030204" pitchFamily="34" charset="0"/>
              </a:defRPr>
            </a:lvl6pPr>
            <a:lvl7pPr marL="2971800" indent="-228600" defTabSz="947738" eaLnBrk="0" fontAlgn="base" hangingPunct="0">
              <a:spcBef>
                <a:spcPct val="0"/>
              </a:spcBef>
              <a:spcAft>
                <a:spcPct val="0"/>
              </a:spcAft>
              <a:defRPr sz="3200">
                <a:solidFill>
                  <a:schemeClr val="tx1"/>
                </a:solidFill>
                <a:latin typeface="Calibri" panose="020F0502020204030204" pitchFamily="34" charset="0"/>
              </a:defRPr>
            </a:lvl7pPr>
            <a:lvl8pPr marL="3429000" indent="-228600" defTabSz="947738" eaLnBrk="0" fontAlgn="base" hangingPunct="0">
              <a:spcBef>
                <a:spcPct val="0"/>
              </a:spcBef>
              <a:spcAft>
                <a:spcPct val="0"/>
              </a:spcAft>
              <a:defRPr sz="3200">
                <a:solidFill>
                  <a:schemeClr val="tx1"/>
                </a:solidFill>
                <a:latin typeface="Calibri" panose="020F0502020204030204" pitchFamily="34" charset="0"/>
              </a:defRPr>
            </a:lvl8pPr>
            <a:lvl9pPr marL="3886200" indent="-228600" defTabSz="947738" eaLnBrk="0" fontAlgn="base" hangingPunct="0">
              <a:spcBef>
                <a:spcPct val="0"/>
              </a:spcBef>
              <a:spcAft>
                <a:spcPct val="0"/>
              </a:spcAft>
              <a:defRPr sz="3200">
                <a:solidFill>
                  <a:schemeClr val="tx1"/>
                </a:solidFill>
                <a:latin typeface="Calibri" panose="020F0502020204030204" pitchFamily="34" charset="0"/>
              </a:defRPr>
            </a:lvl9pPr>
          </a:lstStyle>
          <a:p>
            <a:fld id="{46AA7516-0DA5-4626-9987-47D2062D6261}" type="slidenum">
              <a:rPr lang="en-US" altLang="en-US" sz="1200">
                <a:latin typeface="Times New Roman" panose="02020603050405020304" pitchFamily="18" charset="0"/>
              </a:rPr>
              <a:pPr/>
              <a:t>4</a:t>
            </a:fld>
            <a:endParaRPr lang="en-US" altLang="en-US" sz="1200">
              <a:latin typeface="Times New Roman" panose="02020603050405020304" pitchFamily="18" charset="0"/>
            </a:endParaRPr>
          </a:p>
        </p:txBody>
      </p:sp>
      <p:sp>
        <p:nvSpPr>
          <p:cNvPr id="61443" name="Rectangle 2">
            <a:extLst>
              <a:ext uri="{FF2B5EF4-FFF2-40B4-BE49-F238E27FC236}">
                <a16:creationId xmlns:a16="http://schemas.microsoft.com/office/drawing/2014/main" id="{91E7A4DC-509A-4910-894F-C8AFBE39454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276ACF03-78A6-484D-AB23-2C1B3CC538B4}"/>
              </a:ext>
            </a:extLst>
          </p:cNvPr>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[This slide is animated]</a:t>
            </a:r>
            <a:endParaRPr lang="en-US"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Since World War 2, we’ve forgotten why we have cities and have facilitated travel over longer distances, making cities less livable.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FHWA/PBIC. (2009). Planning and Designing for Pedestrian Safety Course.</a:t>
            </a:r>
          </a:p>
          <a:p>
            <a:pPr marL="228600" indent="-228600">
              <a:defRPr/>
            </a:pPr>
            <a:endParaRPr lang="en-US" dirty="0"/>
          </a:p>
          <a:p>
            <a:pPr marL="228600" indent="-228600">
              <a:buFontTx/>
              <a:buAutoNum type="arabicPeriod"/>
              <a:defRPr/>
            </a:pPr>
            <a:endParaRPr lang="en-US" dirty="0"/>
          </a:p>
          <a:p>
            <a:pPr marL="228600" indent="-228600">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Historically, streets were the basic structure of urban form – they represented the intersection of public and private space and operated as a gathering place. Streets evolved with the emergence and dominance of the automobile. Non-automobile modes became “alternative” modes. This was codified in the U.S. with the 1956 Federal Highways Act, which established road-building as an engineering domain and efficiency as the primary objective.</a:t>
            </a:r>
          </a:p>
          <a:p>
            <a:r>
              <a:rPr lang="en-US" b="1" dirty="0"/>
              <a:t>Notes</a:t>
            </a:r>
            <a:r>
              <a:rPr lang="en-US" dirty="0"/>
              <a:t>: Image on the left is in Copenhagen, Denmark; right is in Charlottesville, Virginia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dirty="0"/>
              <a:t>For more on the history of streets and transportation planning, see the Introduction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Tab Combs.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(left): http://www.pedbikeimages.org/mediumimages/dscn3883.jpg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(right): http://www.pedbikeimages.org/mediumimages/va.charlottesville.wideroad-large.jpg</a:t>
            </a:r>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264019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Land use and community design refer to characteristics such as population and employment density, mix of uses, building setbacks, etc. These are often referred to as the “D” variables – Density, Diversity, Design, Destination accessibility (or availability), and Distance to transit.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Characteristics of the transportation system will be covered throughout subsequent modules, but generally this includes sidewalks, bike lanes, trails, sidewalk and bicycle facility connectivity, slower auto speeds, and fewer arterial roadways.</a:t>
            </a:r>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1307024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These factors are no less significant than the factors listed on the previous slide. Many of the factors listed on this slide and the previous slide have important interactions with each other and their relationship to walking and/or bicycling can be either positive or negative. However, as transportation professionals, your students are not likely to influence policies and practices that influence these factors.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Image: http://www.pedbikeimages.org/mediumimages/DSC03735.JPG</a:t>
            </a:r>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3952293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Even though transportation practitioners do not have a direct influence on socioeconomic status, socioeconomic status is an important factor that should be considered throughout the planning process, including project identification and prioritization.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Low income Americans have the highest rates of walking and bicycling to work, and bicycling is growing most rapidly among people of color. Most transit riders are low to moderate income, and more than 60 percent walk to or from transit. The safety and convenience of walking and bicycling is vitally important for low-income people and people of color.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Equity</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de-DE" dirty="0"/>
              <a:t>Zimmerman, Sara; Lieberman, Michelle; Kramer, Karen; and Sadler, Bill. </a:t>
            </a:r>
            <a:r>
              <a:rPr lang="en-US" dirty="0"/>
              <a:t>(2015). </a:t>
            </a:r>
            <a:r>
              <a:rPr lang="en-US" i="1" dirty="0"/>
              <a:t>At the Intersection of Active Transportation and Equity</a:t>
            </a:r>
            <a:r>
              <a:rPr lang="en-US" dirty="0"/>
              <a:t>. Oakland, CA: Safe Routes to School National Partnership.</a:t>
            </a:r>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1183381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 next few slides will introduce land use policies that affect mode choice.</a:t>
            </a:r>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2479728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857250"/>
          </a:xfrm>
        </p:spPr>
        <p:txBody>
          <a:bodyPr/>
          <a:lstStyle/>
          <a:p>
            <a:r>
              <a:rPr lang="en-US"/>
              <a:t>Click to edit Master title style</a:t>
            </a:r>
          </a:p>
        </p:txBody>
      </p:sp>
      <p:sp>
        <p:nvSpPr>
          <p:cNvPr id="3" name="Text Placeholder 2"/>
          <p:cNvSpPr>
            <a:spLocks noGrp="1"/>
          </p:cNvSpPr>
          <p:nvPr>
            <p:ph type="body" sz="half" idx="1"/>
          </p:nvPr>
        </p:nvSpPr>
        <p:spPr>
          <a:xfrm>
            <a:off x="6858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DF347FC-7A8E-4A3B-9DA0-45A6FF79329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25CDFF51-6649-4220-AF9B-CF10C53397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FEF4299-CE85-4171-9C38-3865D228CE60}"/>
              </a:ext>
            </a:extLst>
          </p:cNvPr>
          <p:cNvSpPr>
            <a:spLocks noGrp="1" noChangeArrowheads="1"/>
          </p:cNvSpPr>
          <p:nvPr>
            <p:ph type="sldNum" sz="quarter" idx="12"/>
          </p:nvPr>
        </p:nvSpPr>
        <p:spPr>
          <a:ln/>
        </p:spPr>
        <p:txBody>
          <a:bodyPr/>
          <a:lstStyle>
            <a:lvl1pPr>
              <a:defRPr/>
            </a:lvl1pPr>
          </a:lstStyle>
          <a:p>
            <a:fld id="{AD175F94-FDEE-439A-B5FF-950C72E69BD3}" type="slidenum">
              <a:rPr lang="en-US" altLang="en-US"/>
              <a:pPr/>
              <a:t>‹#›</a:t>
            </a:fld>
            <a:endParaRPr lang="en-US" altLang="en-US"/>
          </a:p>
        </p:txBody>
      </p:sp>
    </p:spTree>
    <p:extLst>
      <p:ext uri="{BB962C8B-B14F-4D97-AF65-F5344CB8AC3E}">
        <p14:creationId xmlns:p14="http://schemas.microsoft.com/office/powerpoint/2010/main" val="2239408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a:xfrm>
            <a:off x="483438" y="1428751"/>
            <a:ext cx="7006423" cy="1945481"/>
          </a:xfrm>
        </p:spPr>
        <p:txBody>
          <a:bodyPr/>
          <a:lstStyle/>
          <a:p>
            <a:r>
              <a:rPr lang="en-US" sz="5400" dirty="0"/>
              <a:t>Factors Influencing Mode Choice</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A7F3C-32F5-4685-8E51-D5FCC4A2EBBF}"/>
              </a:ext>
            </a:extLst>
          </p:cNvPr>
          <p:cNvSpPr>
            <a:spLocks noGrp="1"/>
          </p:cNvSpPr>
          <p:nvPr>
            <p:ph type="title"/>
          </p:nvPr>
        </p:nvSpPr>
        <p:spPr/>
        <p:txBody>
          <a:bodyPr/>
          <a:lstStyle/>
          <a:p>
            <a:r>
              <a:rPr lang="en-US" dirty="0"/>
              <a:t>Land Use – Zoning </a:t>
            </a:r>
          </a:p>
        </p:txBody>
      </p:sp>
      <p:sp>
        <p:nvSpPr>
          <p:cNvPr id="3" name="Content Placeholder 2">
            <a:extLst>
              <a:ext uri="{FF2B5EF4-FFF2-40B4-BE49-F238E27FC236}">
                <a16:creationId xmlns:a16="http://schemas.microsoft.com/office/drawing/2014/main" id="{1B58EF7F-D22B-491A-8B77-77A67B0590C4}"/>
              </a:ext>
            </a:extLst>
          </p:cNvPr>
          <p:cNvSpPr>
            <a:spLocks noGrp="1"/>
          </p:cNvSpPr>
          <p:nvPr>
            <p:ph idx="1"/>
          </p:nvPr>
        </p:nvSpPr>
        <p:spPr>
          <a:xfrm>
            <a:off x="271959" y="1186535"/>
            <a:ext cx="2996535" cy="3600450"/>
          </a:xfrm>
        </p:spPr>
        <p:txBody>
          <a:bodyPr/>
          <a:lstStyle/>
          <a:p>
            <a:r>
              <a:rPr lang="en-US" dirty="0"/>
              <a:t>Conventional</a:t>
            </a:r>
          </a:p>
          <a:p>
            <a:pPr lvl="1"/>
            <a:r>
              <a:rPr lang="en-US" dirty="0"/>
              <a:t>Single-use districts</a:t>
            </a:r>
          </a:p>
          <a:p>
            <a:r>
              <a:rPr lang="en-US" dirty="0"/>
              <a:t>Form-based</a:t>
            </a:r>
          </a:p>
          <a:p>
            <a:pPr lvl="1"/>
            <a:r>
              <a:rPr lang="en-US" dirty="0"/>
              <a:t>Form, scale, mass</a:t>
            </a:r>
          </a:p>
          <a:p>
            <a:r>
              <a:rPr lang="en-US" dirty="0"/>
              <a:t>Overlays</a:t>
            </a:r>
          </a:p>
          <a:p>
            <a:pPr lvl="1"/>
            <a:r>
              <a:rPr lang="en-US" dirty="0"/>
              <a:t>Areas with alternative requirements or incentives</a:t>
            </a:r>
          </a:p>
        </p:txBody>
      </p:sp>
      <p:sp>
        <p:nvSpPr>
          <p:cNvPr id="4" name="Slide Number Placeholder 3">
            <a:extLst>
              <a:ext uri="{FF2B5EF4-FFF2-40B4-BE49-F238E27FC236}">
                <a16:creationId xmlns:a16="http://schemas.microsoft.com/office/drawing/2014/main" id="{E2DCF56C-6665-4DE7-84F5-B19BC190762A}"/>
              </a:ext>
            </a:extLst>
          </p:cNvPr>
          <p:cNvSpPr>
            <a:spLocks noGrp="1"/>
          </p:cNvSpPr>
          <p:nvPr>
            <p:ph type="sldNum" sz="quarter" idx="12"/>
          </p:nvPr>
        </p:nvSpPr>
        <p:spPr/>
        <p:txBody>
          <a:bodyPr/>
          <a:lstStyle/>
          <a:p>
            <a:fld id="{588A7B10-5B59-5847-A2D4-DA6B67CC2B64}" type="slidenum">
              <a:rPr lang="en-US" smtClean="0"/>
              <a:t>10</a:t>
            </a:fld>
            <a:endParaRPr lang="en-US"/>
          </a:p>
        </p:txBody>
      </p:sp>
      <p:sp>
        <p:nvSpPr>
          <p:cNvPr id="6" name="Rectangle 5">
            <a:extLst>
              <a:ext uri="{FF2B5EF4-FFF2-40B4-BE49-F238E27FC236}">
                <a16:creationId xmlns:a16="http://schemas.microsoft.com/office/drawing/2014/main" id="{A1569B9A-2A46-49D0-BBBD-D8D18059C388}"/>
              </a:ext>
            </a:extLst>
          </p:cNvPr>
          <p:cNvSpPr/>
          <p:nvPr/>
        </p:nvSpPr>
        <p:spPr>
          <a:xfrm>
            <a:off x="3770990" y="4605299"/>
            <a:ext cx="4572000" cy="261610"/>
          </a:xfrm>
          <a:prstGeom prst="rect">
            <a:avLst/>
          </a:prstGeom>
        </p:spPr>
        <p:txBody>
          <a:bodyPr>
            <a:spAutoFit/>
          </a:bodyPr>
          <a:lstStyle/>
          <a:p>
            <a:pPr algn="r">
              <a:defRPr/>
            </a:pPr>
            <a:r>
              <a:rPr lang="en-US" sz="1050" i="1" dirty="0">
                <a:solidFill>
                  <a:schemeClr val="accent3">
                    <a:lumMod val="10000"/>
                  </a:schemeClr>
                </a:solidFill>
              </a:rPr>
              <a:t>City of Cincinnati Form-Based Code</a:t>
            </a:r>
          </a:p>
        </p:txBody>
      </p:sp>
      <p:pic>
        <p:nvPicPr>
          <p:cNvPr id="8" name="Picture 7" descr="Guide to form-based code from the City of Cincinnati. Gives a rendering and example image for the following forms (less urban to more urban, in order): T4 Neighborhood Small Footprint (T4N.SF); T5 Main Street (T5MS); T5 Neighborhood Large Setback (T5N.LS)">
            <a:extLst>
              <a:ext uri="{FF2B5EF4-FFF2-40B4-BE49-F238E27FC236}">
                <a16:creationId xmlns:a16="http://schemas.microsoft.com/office/drawing/2014/main" id="{B35BDD92-AEE9-4C1D-BBA4-06B077E49E9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06850" y="1354074"/>
            <a:ext cx="5074496" cy="3273064"/>
          </a:xfrm>
          <a:prstGeom prst="rect">
            <a:avLst/>
          </a:prstGeom>
        </p:spPr>
      </p:pic>
    </p:spTree>
    <p:extLst>
      <p:ext uri="{BB962C8B-B14F-4D97-AF65-F5344CB8AC3E}">
        <p14:creationId xmlns:p14="http://schemas.microsoft.com/office/powerpoint/2010/main" val="83567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26D04AD-34D1-4038-8944-DCA4538D453C}"/>
              </a:ext>
            </a:extLst>
          </p:cNvPr>
          <p:cNvSpPr>
            <a:spLocks noGrp="1"/>
          </p:cNvSpPr>
          <p:nvPr>
            <p:ph type="sldNum" sz="quarter" idx="12"/>
          </p:nvPr>
        </p:nvSpPr>
        <p:spPr/>
        <p:txBody>
          <a:bodyPr/>
          <a:lstStyle/>
          <a:p>
            <a:fld id="{588A7B10-5B59-5847-A2D4-DA6B67CC2B64}" type="slidenum">
              <a:rPr lang="en-US" smtClean="0"/>
              <a:t>11</a:t>
            </a:fld>
            <a:endParaRPr lang="en-US"/>
          </a:p>
        </p:txBody>
      </p:sp>
      <p:pic>
        <p:nvPicPr>
          <p:cNvPr id="5" name="Picture 4" descr="Aerial view of a large single family suburban development ">
            <a:extLst>
              <a:ext uri="{FF2B5EF4-FFF2-40B4-BE49-F238E27FC236}">
                <a16:creationId xmlns:a16="http://schemas.microsoft.com/office/drawing/2014/main" id="{D3F4BC1F-C303-48D5-9A53-D6ECC5EFE4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2570" y="66062"/>
            <a:ext cx="7169530" cy="4776187"/>
          </a:xfrm>
          <a:prstGeom prst="rect">
            <a:avLst/>
          </a:prstGeom>
        </p:spPr>
      </p:pic>
      <p:sp>
        <p:nvSpPr>
          <p:cNvPr id="6" name="Rectangle 5">
            <a:extLst>
              <a:ext uri="{FF2B5EF4-FFF2-40B4-BE49-F238E27FC236}">
                <a16:creationId xmlns:a16="http://schemas.microsoft.com/office/drawing/2014/main" id="{3CB204A6-7B4D-4A21-92DA-1C6A366FFD57}"/>
              </a:ext>
            </a:extLst>
          </p:cNvPr>
          <p:cNvSpPr/>
          <p:nvPr/>
        </p:nvSpPr>
        <p:spPr>
          <a:xfrm>
            <a:off x="3220100" y="4823522"/>
            <a:ext cx="4572000" cy="253916"/>
          </a:xfrm>
          <a:prstGeom prst="rect">
            <a:avLst/>
          </a:prstGeom>
        </p:spPr>
        <p:txBody>
          <a:bodyPr>
            <a:spAutoFit/>
          </a:bodyPr>
          <a:lstStyle/>
          <a:p>
            <a:pPr algn="r"/>
            <a:r>
              <a:rPr lang="en-US" sz="1050" i="1" dirty="0" err="1"/>
              <a:t>Unsplash</a:t>
            </a:r>
            <a:r>
              <a:rPr lang="en-US" sz="1050" i="1" dirty="0"/>
              <a:t> - Michael </a:t>
            </a:r>
            <a:r>
              <a:rPr lang="en-US" sz="1050" i="1" dirty="0" err="1"/>
              <a:t>Tuszynski</a:t>
            </a:r>
            <a:endParaRPr lang="en-US" sz="1050" i="1" dirty="0"/>
          </a:p>
        </p:txBody>
      </p:sp>
    </p:spTree>
    <p:extLst>
      <p:ext uri="{BB962C8B-B14F-4D97-AF65-F5344CB8AC3E}">
        <p14:creationId xmlns:p14="http://schemas.microsoft.com/office/powerpoint/2010/main" val="3922496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uide to ADU's from the City of Charlottesville. Gives a depiction of the following ADU's: Interior (unit in finished attic); Interior (unit in addition); Interior (unit in finished basement); Interior (unit within primary residence); Exterior (unit is unattached to main residence)">
            <a:extLst>
              <a:ext uri="{FF2B5EF4-FFF2-40B4-BE49-F238E27FC236}">
                <a16:creationId xmlns:a16="http://schemas.microsoft.com/office/drawing/2014/main" id="{4735FD6B-78AE-4E68-BAA5-2F14DB5679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5239" y="510954"/>
            <a:ext cx="3531563" cy="4289646"/>
          </a:xfrm>
          <a:prstGeom prst="rect">
            <a:avLst/>
          </a:prstGeom>
        </p:spPr>
      </p:pic>
      <p:sp>
        <p:nvSpPr>
          <p:cNvPr id="2" name="Title 1">
            <a:extLst>
              <a:ext uri="{FF2B5EF4-FFF2-40B4-BE49-F238E27FC236}">
                <a16:creationId xmlns:a16="http://schemas.microsoft.com/office/drawing/2014/main" id="{90FA7F3C-32F5-4685-8E51-D5FCC4A2EBBF}"/>
              </a:ext>
            </a:extLst>
          </p:cNvPr>
          <p:cNvSpPr>
            <a:spLocks noGrp="1"/>
          </p:cNvSpPr>
          <p:nvPr>
            <p:ph type="title"/>
          </p:nvPr>
        </p:nvSpPr>
        <p:spPr/>
        <p:txBody>
          <a:bodyPr/>
          <a:lstStyle/>
          <a:p>
            <a:r>
              <a:rPr lang="en-US" dirty="0"/>
              <a:t>Land Use – Zoning </a:t>
            </a:r>
          </a:p>
        </p:txBody>
      </p:sp>
      <p:sp>
        <p:nvSpPr>
          <p:cNvPr id="3" name="Content Placeholder 2">
            <a:extLst>
              <a:ext uri="{FF2B5EF4-FFF2-40B4-BE49-F238E27FC236}">
                <a16:creationId xmlns:a16="http://schemas.microsoft.com/office/drawing/2014/main" id="{1B58EF7F-D22B-491A-8B77-77A67B0590C4}"/>
              </a:ext>
            </a:extLst>
          </p:cNvPr>
          <p:cNvSpPr>
            <a:spLocks noGrp="1"/>
          </p:cNvSpPr>
          <p:nvPr>
            <p:ph idx="1"/>
          </p:nvPr>
        </p:nvSpPr>
        <p:spPr>
          <a:xfrm>
            <a:off x="359508" y="1200150"/>
            <a:ext cx="4315731" cy="3600450"/>
          </a:xfrm>
        </p:spPr>
        <p:txBody>
          <a:bodyPr/>
          <a:lstStyle/>
          <a:p>
            <a:r>
              <a:rPr lang="en-US" dirty="0"/>
              <a:t>Density</a:t>
            </a:r>
          </a:p>
          <a:p>
            <a:pPr lvl="1"/>
            <a:r>
              <a:rPr lang="en-US" dirty="0"/>
              <a:t>Reduces distance between daily activities</a:t>
            </a:r>
          </a:p>
          <a:p>
            <a:pPr lvl="1"/>
            <a:r>
              <a:rPr lang="en-US" dirty="0"/>
              <a:t>Low density is only practical because of cars</a:t>
            </a:r>
          </a:p>
          <a:p>
            <a:pPr lvl="1"/>
            <a:r>
              <a:rPr lang="en-US" dirty="0"/>
              <a:t>Lot coverage, not just building heights, can achieve density</a:t>
            </a:r>
          </a:p>
          <a:p>
            <a:r>
              <a:rPr lang="en-US" dirty="0"/>
              <a:t>Mix of use</a:t>
            </a:r>
          </a:p>
          <a:p>
            <a:pPr lvl="1"/>
            <a:r>
              <a:rPr lang="en-US" dirty="0"/>
              <a:t>Reduces distances between daily activities</a:t>
            </a:r>
          </a:p>
        </p:txBody>
      </p:sp>
      <p:sp>
        <p:nvSpPr>
          <p:cNvPr id="4" name="Slide Number Placeholder 3">
            <a:extLst>
              <a:ext uri="{FF2B5EF4-FFF2-40B4-BE49-F238E27FC236}">
                <a16:creationId xmlns:a16="http://schemas.microsoft.com/office/drawing/2014/main" id="{E2DCF56C-6665-4DE7-84F5-B19BC190762A}"/>
              </a:ext>
            </a:extLst>
          </p:cNvPr>
          <p:cNvSpPr>
            <a:spLocks noGrp="1"/>
          </p:cNvSpPr>
          <p:nvPr>
            <p:ph type="sldNum" sz="quarter" idx="12"/>
          </p:nvPr>
        </p:nvSpPr>
        <p:spPr/>
        <p:txBody>
          <a:bodyPr/>
          <a:lstStyle/>
          <a:p>
            <a:fld id="{588A7B10-5B59-5847-A2D4-DA6B67CC2B64}" type="slidenum">
              <a:rPr lang="en-US" smtClean="0"/>
              <a:t>12</a:t>
            </a:fld>
            <a:endParaRPr lang="en-US"/>
          </a:p>
        </p:txBody>
      </p:sp>
      <p:sp>
        <p:nvSpPr>
          <p:cNvPr id="7" name="Rectangle 6">
            <a:extLst>
              <a:ext uri="{FF2B5EF4-FFF2-40B4-BE49-F238E27FC236}">
                <a16:creationId xmlns:a16="http://schemas.microsoft.com/office/drawing/2014/main" id="{95B8CC75-B2CB-49BD-8C47-0AA7E6D92D96}"/>
              </a:ext>
            </a:extLst>
          </p:cNvPr>
          <p:cNvSpPr/>
          <p:nvPr/>
        </p:nvSpPr>
        <p:spPr>
          <a:xfrm>
            <a:off x="3634802" y="4806716"/>
            <a:ext cx="4572000" cy="261610"/>
          </a:xfrm>
          <a:prstGeom prst="rect">
            <a:avLst/>
          </a:prstGeom>
        </p:spPr>
        <p:txBody>
          <a:bodyPr>
            <a:spAutoFit/>
          </a:bodyPr>
          <a:lstStyle/>
          <a:p>
            <a:pPr algn="r">
              <a:defRPr/>
            </a:pPr>
            <a:r>
              <a:rPr lang="en-US" sz="1050" i="1" dirty="0">
                <a:solidFill>
                  <a:schemeClr val="accent3">
                    <a:lumMod val="10000"/>
                  </a:schemeClr>
                </a:solidFill>
              </a:rPr>
              <a:t>City of Charlottesville</a:t>
            </a:r>
          </a:p>
        </p:txBody>
      </p:sp>
    </p:spTree>
    <p:extLst>
      <p:ext uri="{BB962C8B-B14F-4D97-AF65-F5344CB8AC3E}">
        <p14:creationId xmlns:p14="http://schemas.microsoft.com/office/powerpoint/2010/main" val="103900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ainted ladies in San Francisco with skyline in the background ">
            <a:extLst>
              <a:ext uri="{FF2B5EF4-FFF2-40B4-BE49-F238E27FC236}">
                <a16:creationId xmlns:a16="http://schemas.microsoft.com/office/drawing/2014/main" id="{FF8A54F1-316A-425E-BF38-A2D01D0F4D18}"/>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8097" y="214008"/>
            <a:ext cx="8211984" cy="4619241"/>
          </a:xfrm>
        </p:spPr>
      </p:pic>
      <p:sp>
        <p:nvSpPr>
          <p:cNvPr id="4" name="Slide Number Placeholder 3">
            <a:extLst>
              <a:ext uri="{FF2B5EF4-FFF2-40B4-BE49-F238E27FC236}">
                <a16:creationId xmlns:a16="http://schemas.microsoft.com/office/drawing/2014/main" id="{AA517651-EB6F-4F16-B3DA-80D3906EC267}"/>
              </a:ext>
            </a:extLst>
          </p:cNvPr>
          <p:cNvSpPr>
            <a:spLocks noGrp="1"/>
          </p:cNvSpPr>
          <p:nvPr>
            <p:ph type="sldNum" sz="quarter" idx="12"/>
          </p:nvPr>
        </p:nvSpPr>
        <p:spPr/>
        <p:txBody>
          <a:bodyPr/>
          <a:lstStyle/>
          <a:p>
            <a:fld id="{588A7B10-5B59-5847-A2D4-DA6B67CC2B64}" type="slidenum">
              <a:rPr lang="en-US" smtClean="0"/>
              <a:t>13</a:t>
            </a:fld>
            <a:endParaRPr lang="en-US"/>
          </a:p>
        </p:txBody>
      </p:sp>
      <p:sp>
        <p:nvSpPr>
          <p:cNvPr id="7" name="TextBox 6">
            <a:extLst>
              <a:ext uri="{FF2B5EF4-FFF2-40B4-BE49-F238E27FC236}">
                <a16:creationId xmlns:a16="http://schemas.microsoft.com/office/drawing/2014/main" id="{26E3B820-8308-4A23-8443-C6A9DA622F71}"/>
              </a:ext>
            </a:extLst>
          </p:cNvPr>
          <p:cNvSpPr txBox="1"/>
          <p:nvPr/>
        </p:nvSpPr>
        <p:spPr>
          <a:xfrm>
            <a:off x="5155786" y="4794338"/>
            <a:ext cx="3135312" cy="261610"/>
          </a:xfrm>
          <a:prstGeom prst="rect">
            <a:avLst/>
          </a:prstGeom>
          <a:noFill/>
        </p:spPr>
        <p:txBody>
          <a:bodyPr wrap="square" rtlCol="0">
            <a:spAutoFit/>
          </a:bodyPr>
          <a:lstStyle/>
          <a:p>
            <a:pPr algn="r"/>
            <a:r>
              <a:rPr lang="en-US" sz="1050" i="1" dirty="0" err="1">
                <a:solidFill>
                  <a:schemeClr val="accent3">
                    <a:lumMod val="10000"/>
                  </a:schemeClr>
                </a:solidFill>
              </a:rPr>
              <a:t>Unsplash</a:t>
            </a:r>
            <a:r>
              <a:rPr lang="en-US" sz="1050" i="1" dirty="0">
                <a:solidFill>
                  <a:schemeClr val="accent3">
                    <a:lumMod val="10000"/>
                  </a:schemeClr>
                </a:solidFill>
              </a:rPr>
              <a:t> - </a:t>
            </a:r>
            <a:r>
              <a:rPr lang="en-US" sz="1050" i="1" dirty="0" err="1">
                <a:solidFill>
                  <a:schemeClr val="accent3">
                    <a:lumMod val="10000"/>
                  </a:schemeClr>
                </a:solidFill>
              </a:rPr>
              <a:t>Ludovic</a:t>
            </a:r>
            <a:r>
              <a:rPr lang="en-US" sz="1050" i="1" dirty="0">
                <a:solidFill>
                  <a:schemeClr val="accent3">
                    <a:lumMod val="10000"/>
                  </a:schemeClr>
                </a:solidFill>
              </a:rPr>
              <a:t> </a:t>
            </a:r>
            <a:r>
              <a:rPr lang="en-US" sz="1050" i="1" dirty="0" err="1">
                <a:solidFill>
                  <a:schemeClr val="accent3">
                    <a:lumMod val="10000"/>
                  </a:schemeClr>
                </a:solidFill>
              </a:rPr>
              <a:t>Charlet</a:t>
            </a:r>
            <a:endParaRPr lang="en-US" sz="1050" i="1" dirty="0">
              <a:solidFill>
                <a:schemeClr val="accent3">
                  <a:lumMod val="10000"/>
                </a:schemeClr>
              </a:solidFill>
            </a:endParaRPr>
          </a:p>
        </p:txBody>
      </p:sp>
    </p:spTree>
    <p:extLst>
      <p:ext uri="{BB962C8B-B14F-4D97-AF65-F5344CB8AC3E}">
        <p14:creationId xmlns:p14="http://schemas.microsoft.com/office/powerpoint/2010/main" val="2527750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A8353-0305-4FDB-8B3E-05243C8B749F}"/>
              </a:ext>
            </a:extLst>
          </p:cNvPr>
          <p:cNvSpPr>
            <a:spLocks noGrp="1"/>
          </p:cNvSpPr>
          <p:nvPr>
            <p:ph type="title"/>
          </p:nvPr>
        </p:nvSpPr>
        <p:spPr/>
        <p:txBody>
          <a:bodyPr/>
          <a:lstStyle/>
          <a:p>
            <a:r>
              <a:rPr lang="en-US" dirty="0"/>
              <a:t>Land Use – Connectivity </a:t>
            </a:r>
          </a:p>
        </p:txBody>
      </p:sp>
      <p:sp>
        <p:nvSpPr>
          <p:cNvPr id="4" name="Slide Number Placeholder 3">
            <a:extLst>
              <a:ext uri="{FF2B5EF4-FFF2-40B4-BE49-F238E27FC236}">
                <a16:creationId xmlns:a16="http://schemas.microsoft.com/office/drawing/2014/main" id="{D68B04AF-6202-4EE9-9060-E64CDCCD745A}"/>
              </a:ext>
            </a:extLst>
          </p:cNvPr>
          <p:cNvSpPr>
            <a:spLocks noGrp="1"/>
          </p:cNvSpPr>
          <p:nvPr>
            <p:ph type="sldNum" sz="quarter" idx="12"/>
          </p:nvPr>
        </p:nvSpPr>
        <p:spPr/>
        <p:txBody>
          <a:bodyPr/>
          <a:lstStyle/>
          <a:p>
            <a:fld id="{588A7B10-5B59-5847-A2D4-DA6B67CC2B64}" type="slidenum">
              <a:rPr lang="en-US" smtClean="0"/>
              <a:t>14</a:t>
            </a:fld>
            <a:endParaRPr lang="en-US"/>
          </a:p>
        </p:txBody>
      </p:sp>
      <p:pic>
        <p:nvPicPr>
          <p:cNvPr id="5" name="Picture 4" descr="Infographic. Gives information about different types of street patterns: Gridiron; Fragmented parallel; warped parallel; loops and lollipops; lollipops on a stick. Shows the intersections, linear feet of streets, number of blocks, number of intersections, number of access points, and number of loops and cul-de-sacs for each. ">
            <a:extLst>
              <a:ext uri="{FF2B5EF4-FFF2-40B4-BE49-F238E27FC236}">
                <a16:creationId xmlns:a16="http://schemas.microsoft.com/office/drawing/2014/main" id="{76517610-336A-4DEE-BA2F-1824F1EDD0B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2462689" y="1042322"/>
            <a:ext cx="4218622" cy="37610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EA8F2532-5272-42F1-87AA-C25921DF6651}"/>
              </a:ext>
            </a:extLst>
          </p:cNvPr>
          <p:cNvSpPr txBox="1"/>
          <p:nvPr/>
        </p:nvSpPr>
        <p:spPr>
          <a:xfrm>
            <a:off x="3545999" y="4778326"/>
            <a:ext cx="3135312" cy="261610"/>
          </a:xfrm>
          <a:prstGeom prst="rect">
            <a:avLst/>
          </a:prstGeom>
          <a:noFill/>
        </p:spPr>
        <p:txBody>
          <a:bodyPr wrap="square" rtlCol="0">
            <a:spAutoFit/>
          </a:bodyPr>
          <a:lstStyle/>
          <a:p>
            <a:pPr algn="r"/>
            <a:r>
              <a:rPr lang="en-US" sz="1050" i="1" dirty="0">
                <a:solidFill>
                  <a:schemeClr val="accent3">
                    <a:lumMod val="10000"/>
                  </a:schemeClr>
                </a:solidFill>
              </a:rPr>
              <a:t>Frank, L., </a:t>
            </a:r>
            <a:r>
              <a:rPr lang="en-US" sz="1050" i="1" dirty="0" err="1">
                <a:solidFill>
                  <a:schemeClr val="accent3">
                    <a:lumMod val="10000"/>
                  </a:schemeClr>
                </a:solidFill>
              </a:rPr>
              <a:t>Kavage</a:t>
            </a:r>
            <a:r>
              <a:rPr lang="en-US" sz="1050" i="1" dirty="0">
                <a:solidFill>
                  <a:schemeClr val="accent3">
                    <a:lumMod val="10000"/>
                  </a:schemeClr>
                </a:solidFill>
              </a:rPr>
              <a:t>, S., &amp; </a:t>
            </a:r>
            <a:r>
              <a:rPr lang="en-US" sz="1050" i="1" dirty="0" err="1">
                <a:solidFill>
                  <a:schemeClr val="accent3">
                    <a:lumMod val="10000"/>
                  </a:schemeClr>
                </a:solidFill>
              </a:rPr>
              <a:t>Litman</a:t>
            </a:r>
            <a:r>
              <a:rPr lang="en-US" sz="1050" i="1" dirty="0">
                <a:solidFill>
                  <a:schemeClr val="accent3">
                    <a:lumMod val="10000"/>
                  </a:schemeClr>
                </a:solidFill>
              </a:rPr>
              <a:t>, T. (2006)</a:t>
            </a:r>
          </a:p>
        </p:txBody>
      </p:sp>
    </p:spTree>
    <p:extLst>
      <p:ext uri="{BB962C8B-B14F-4D97-AF65-F5344CB8AC3E}">
        <p14:creationId xmlns:p14="http://schemas.microsoft.com/office/powerpoint/2010/main" val="609537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15</a:t>
            </a:fld>
            <a:endParaRPr lang="en-US"/>
          </a:p>
        </p:txBody>
      </p:sp>
      <p:pic>
        <p:nvPicPr>
          <p:cNvPr id="1026" name="Picture 2" descr="Aerial view of a Lollipop style development which is surrounded by empty fields ">
            <a:extLst>
              <a:ext uri="{FF2B5EF4-FFF2-40B4-BE49-F238E27FC236}">
                <a16:creationId xmlns:a16="http://schemas.microsoft.com/office/drawing/2014/main" id="{3ABA04F1-FE3F-416C-8996-D2132B0799B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39970" y="213645"/>
            <a:ext cx="5987653" cy="44907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D8B2351-2734-49E2-B7C0-294FE7551492}"/>
              </a:ext>
            </a:extLst>
          </p:cNvPr>
          <p:cNvSpPr txBox="1"/>
          <p:nvPr/>
        </p:nvSpPr>
        <p:spPr>
          <a:xfrm>
            <a:off x="4092311" y="4704385"/>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Dan Burden</a:t>
            </a:r>
          </a:p>
        </p:txBody>
      </p:sp>
    </p:spTree>
    <p:extLst>
      <p:ext uri="{BB962C8B-B14F-4D97-AF65-F5344CB8AC3E}">
        <p14:creationId xmlns:p14="http://schemas.microsoft.com/office/powerpoint/2010/main" val="266118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58F01-50C4-4CE8-A3D2-10C97BCEA77E}"/>
              </a:ext>
            </a:extLst>
          </p:cNvPr>
          <p:cNvSpPr>
            <a:spLocks noGrp="1"/>
          </p:cNvSpPr>
          <p:nvPr>
            <p:ph type="title"/>
          </p:nvPr>
        </p:nvSpPr>
        <p:spPr/>
        <p:txBody>
          <a:bodyPr/>
          <a:lstStyle/>
          <a:p>
            <a:r>
              <a:rPr lang="en-US" dirty="0"/>
              <a:t>Land Use Tools – Urban Form</a:t>
            </a:r>
          </a:p>
        </p:txBody>
      </p:sp>
      <p:sp>
        <p:nvSpPr>
          <p:cNvPr id="3" name="Content Placeholder 2">
            <a:extLst>
              <a:ext uri="{FF2B5EF4-FFF2-40B4-BE49-F238E27FC236}">
                <a16:creationId xmlns:a16="http://schemas.microsoft.com/office/drawing/2014/main" id="{C7A6BC79-A700-40F0-8503-0F546C1D2582}"/>
              </a:ext>
            </a:extLst>
          </p:cNvPr>
          <p:cNvSpPr>
            <a:spLocks noGrp="1"/>
          </p:cNvSpPr>
          <p:nvPr>
            <p:ph idx="1"/>
          </p:nvPr>
        </p:nvSpPr>
        <p:spPr>
          <a:xfrm>
            <a:off x="359508" y="1200150"/>
            <a:ext cx="7457137" cy="3600450"/>
          </a:xfrm>
        </p:spPr>
        <p:txBody>
          <a:bodyPr/>
          <a:lstStyle/>
          <a:p>
            <a:r>
              <a:rPr lang="en-US" dirty="0"/>
              <a:t>Connectivity standards</a:t>
            </a:r>
          </a:p>
          <a:p>
            <a:r>
              <a:rPr lang="en-US" dirty="0"/>
              <a:t>Density bonuses</a:t>
            </a:r>
          </a:p>
          <a:p>
            <a:r>
              <a:rPr lang="en-US" dirty="0"/>
              <a:t>Streetscape amenities</a:t>
            </a:r>
          </a:p>
          <a:p>
            <a:pPr lvl="1"/>
            <a:r>
              <a:rPr lang="en-US" dirty="0"/>
              <a:t>Street tree spacing</a:t>
            </a:r>
          </a:p>
          <a:p>
            <a:r>
              <a:rPr lang="en-US" dirty="0"/>
              <a:t>Complete Streets policies</a:t>
            </a:r>
          </a:p>
          <a:p>
            <a:r>
              <a:rPr lang="en-US" dirty="0"/>
              <a:t>Infill development</a:t>
            </a:r>
          </a:p>
        </p:txBody>
      </p:sp>
      <p:sp>
        <p:nvSpPr>
          <p:cNvPr id="4" name="Slide Number Placeholder 3">
            <a:extLst>
              <a:ext uri="{FF2B5EF4-FFF2-40B4-BE49-F238E27FC236}">
                <a16:creationId xmlns:a16="http://schemas.microsoft.com/office/drawing/2014/main" id="{A878E0EB-E8CD-435A-8890-C38DB9B82846}"/>
              </a:ext>
            </a:extLst>
          </p:cNvPr>
          <p:cNvSpPr>
            <a:spLocks noGrp="1"/>
          </p:cNvSpPr>
          <p:nvPr>
            <p:ph type="sldNum" sz="quarter" idx="12"/>
          </p:nvPr>
        </p:nvSpPr>
        <p:spPr/>
        <p:txBody>
          <a:bodyPr/>
          <a:lstStyle/>
          <a:p>
            <a:fld id="{588A7B10-5B59-5847-A2D4-DA6B67CC2B64}" type="slidenum">
              <a:rPr lang="en-US" smtClean="0"/>
              <a:t>16</a:t>
            </a:fld>
            <a:endParaRPr lang="en-US"/>
          </a:p>
        </p:txBody>
      </p:sp>
      <p:pic>
        <p:nvPicPr>
          <p:cNvPr id="5" name="Picture 4" descr="Parcel of land, after redevelopment, which has multiple buildings, green space, and reduced surface parking ">
            <a:extLst>
              <a:ext uri="{FF2B5EF4-FFF2-40B4-BE49-F238E27FC236}">
                <a16:creationId xmlns:a16="http://schemas.microsoft.com/office/drawing/2014/main" id="{0CA1A3B3-A70B-4BB1-8E9B-591D07429B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38093" y="2370783"/>
            <a:ext cx="2424092" cy="2484837"/>
          </a:xfrm>
          <a:prstGeom prst="rect">
            <a:avLst/>
          </a:prstGeom>
        </p:spPr>
      </p:pic>
      <p:pic>
        <p:nvPicPr>
          <p:cNvPr id="6" name="Picture 5" descr="Parcel of land, before redevelopment, which is dominated by surface parking">
            <a:extLst>
              <a:ext uri="{FF2B5EF4-FFF2-40B4-BE49-F238E27FC236}">
                <a16:creationId xmlns:a16="http://schemas.microsoft.com/office/drawing/2014/main" id="{E707AA54-DA41-4079-9C25-19202D104B7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093698" y="1119500"/>
            <a:ext cx="2007230" cy="2505695"/>
          </a:xfrm>
          <a:prstGeom prst="rect">
            <a:avLst/>
          </a:prstGeom>
          <a:ln w="28575">
            <a:solidFill>
              <a:schemeClr val="bg1"/>
            </a:solidFill>
          </a:ln>
        </p:spPr>
      </p:pic>
      <p:sp>
        <p:nvSpPr>
          <p:cNvPr id="7" name="TextBox 6">
            <a:extLst>
              <a:ext uri="{FF2B5EF4-FFF2-40B4-BE49-F238E27FC236}">
                <a16:creationId xmlns:a16="http://schemas.microsoft.com/office/drawing/2014/main" id="{817D5BE3-14C9-4E06-A69D-BE26A63C271C}"/>
              </a:ext>
            </a:extLst>
          </p:cNvPr>
          <p:cNvSpPr txBox="1"/>
          <p:nvPr/>
        </p:nvSpPr>
        <p:spPr>
          <a:xfrm>
            <a:off x="5126873" y="4881890"/>
            <a:ext cx="3135312" cy="261610"/>
          </a:xfrm>
          <a:prstGeom prst="rect">
            <a:avLst/>
          </a:prstGeom>
          <a:noFill/>
        </p:spPr>
        <p:txBody>
          <a:bodyPr wrap="square" rtlCol="0">
            <a:spAutoFit/>
          </a:bodyPr>
          <a:lstStyle/>
          <a:p>
            <a:pPr algn="r"/>
            <a:r>
              <a:rPr lang="en-US" sz="1050" i="1" dirty="0">
                <a:solidFill>
                  <a:schemeClr val="accent3">
                    <a:lumMod val="10000"/>
                  </a:schemeClr>
                </a:solidFill>
              </a:rPr>
              <a:t>Montgomery Planning</a:t>
            </a:r>
          </a:p>
        </p:txBody>
      </p:sp>
    </p:spTree>
    <p:extLst>
      <p:ext uri="{BB962C8B-B14F-4D97-AF65-F5344CB8AC3E}">
        <p14:creationId xmlns:p14="http://schemas.microsoft.com/office/powerpoint/2010/main" val="3949323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59283-C1D4-4AF8-9A2D-2F664C823392}"/>
              </a:ext>
            </a:extLst>
          </p:cNvPr>
          <p:cNvSpPr>
            <a:spLocks noGrp="1"/>
          </p:cNvSpPr>
          <p:nvPr>
            <p:ph type="title"/>
          </p:nvPr>
        </p:nvSpPr>
        <p:spPr/>
        <p:txBody>
          <a:bodyPr/>
          <a:lstStyle/>
          <a:p>
            <a:r>
              <a:rPr lang="en-US" dirty="0"/>
              <a:t>Land Use Tools – Site Design</a:t>
            </a:r>
          </a:p>
        </p:txBody>
      </p:sp>
      <p:sp>
        <p:nvSpPr>
          <p:cNvPr id="3" name="Content Placeholder 2">
            <a:extLst>
              <a:ext uri="{FF2B5EF4-FFF2-40B4-BE49-F238E27FC236}">
                <a16:creationId xmlns:a16="http://schemas.microsoft.com/office/drawing/2014/main" id="{BA61B258-A6FF-4D56-86F9-0CF68BF81DCD}"/>
              </a:ext>
            </a:extLst>
          </p:cNvPr>
          <p:cNvSpPr>
            <a:spLocks noGrp="1"/>
          </p:cNvSpPr>
          <p:nvPr>
            <p:ph idx="1"/>
          </p:nvPr>
        </p:nvSpPr>
        <p:spPr>
          <a:xfrm>
            <a:off x="359508" y="1200150"/>
            <a:ext cx="3870776" cy="3600450"/>
          </a:xfrm>
        </p:spPr>
        <p:txBody>
          <a:bodyPr/>
          <a:lstStyle/>
          <a:p>
            <a:r>
              <a:rPr lang="en-US" dirty="0"/>
              <a:t>Parking requirements (design, location, amount)</a:t>
            </a:r>
          </a:p>
          <a:p>
            <a:r>
              <a:rPr lang="en-US" dirty="0"/>
              <a:t>Pedestrian and bicycle circulation within site</a:t>
            </a:r>
          </a:p>
          <a:p>
            <a:r>
              <a:rPr lang="en-US" dirty="0"/>
              <a:t>Access management</a:t>
            </a:r>
          </a:p>
          <a:p>
            <a:pPr marL="114300" indent="0">
              <a:buNone/>
            </a:pPr>
            <a:endParaRPr lang="en-US" dirty="0"/>
          </a:p>
        </p:txBody>
      </p:sp>
      <p:sp>
        <p:nvSpPr>
          <p:cNvPr id="4" name="Slide Number Placeholder 3">
            <a:extLst>
              <a:ext uri="{FF2B5EF4-FFF2-40B4-BE49-F238E27FC236}">
                <a16:creationId xmlns:a16="http://schemas.microsoft.com/office/drawing/2014/main" id="{4CD0D0CB-8ED8-482F-8B56-0735AEFE85F5}"/>
              </a:ext>
            </a:extLst>
          </p:cNvPr>
          <p:cNvSpPr>
            <a:spLocks noGrp="1"/>
          </p:cNvSpPr>
          <p:nvPr>
            <p:ph type="sldNum" sz="quarter" idx="12"/>
          </p:nvPr>
        </p:nvSpPr>
        <p:spPr/>
        <p:txBody>
          <a:bodyPr/>
          <a:lstStyle/>
          <a:p>
            <a:fld id="{588A7B10-5B59-5847-A2D4-DA6B67CC2B64}" type="slidenum">
              <a:rPr lang="en-US" smtClean="0"/>
              <a:t>17</a:t>
            </a:fld>
            <a:endParaRPr lang="en-US"/>
          </a:p>
        </p:txBody>
      </p:sp>
      <p:sp>
        <p:nvSpPr>
          <p:cNvPr id="10" name="TextBox 9">
            <a:extLst>
              <a:ext uri="{FF2B5EF4-FFF2-40B4-BE49-F238E27FC236}">
                <a16:creationId xmlns:a16="http://schemas.microsoft.com/office/drawing/2014/main" id="{7772BCA9-057C-49B8-ADEC-DA9FA3078992}"/>
              </a:ext>
            </a:extLst>
          </p:cNvPr>
          <p:cNvSpPr txBox="1"/>
          <p:nvPr/>
        </p:nvSpPr>
        <p:spPr>
          <a:xfrm rot="16200000">
            <a:off x="6062607" y="2637001"/>
            <a:ext cx="3135312" cy="261610"/>
          </a:xfrm>
          <a:prstGeom prst="rect">
            <a:avLst/>
          </a:prstGeom>
          <a:noFill/>
        </p:spPr>
        <p:txBody>
          <a:bodyPr wrap="square" rtlCol="0">
            <a:spAutoFit/>
          </a:bodyPr>
          <a:lstStyle/>
          <a:p>
            <a:r>
              <a:rPr lang="en-US" sz="1050" i="1" dirty="0">
                <a:solidFill>
                  <a:schemeClr val="accent3">
                    <a:lumMod val="10000"/>
                  </a:schemeClr>
                </a:solidFill>
              </a:rPr>
              <a:t>Pedbikeimages.org – Dan Burden</a:t>
            </a:r>
          </a:p>
        </p:txBody>
      </p:sp>
      <p:pic>
        <p:nvPicPr>
          <p:cNvPr id="6" name="Picture 5" descr="People walk through a parking lot which is adjacent to a road">
            <a:extLst>
              <a:ext uri="{FF2B5EF4-FFF2-40B4-BE49-F238E27FC236}">
                <a16:creationId xmlns:a16="http://schemas.microsoft.com/office/drawing/2014/main" id="{F656767F-5CBF-42F3-9E74-2C5A9D51CEE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90318" y="1063229"/>
            <a:ext cx="3052310" cy="2073874"/>
          </a:xfrm>
          <a:prstGeom prst="rect">
            <a:avLst/>
          </a:prstGeom>
        </p:spPr>
      </p:pic>
      <p:pic>
        <p:nvPicPr>
          <p:cNvPr id="1026" name="Picture 2" descr="A sidewalk with planted trees intersects two rows of cars in a parking lot ">
            <a:extLst>
              <a:ext uri="{FF2B5EF4-FFF2-40B4-BE49-F238E27FC236}">
                <a16:creationId xmlns:a16="http://schemas.microsoft.com/office/drawing/2014/main" id="{CCEDEBD0-F42B-4B3B-AA4D-485D82B1E514}"/>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90318" y="3276776"/>
            <a:ext cx="3052310" cy="1792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078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FE547-0212-4EC2-8A00-97EA9A0DE232}"/>
              </a:ext>
            </a:extLst>
          </p:cNvPr>
          <p:cNvSpPr>
            <a:spLocks noGrp="1"/>
          </p:cNvSpPr>
          <p:nvPr>
            <p:ph type="title"/>
          </p:nvPr>
        </p:nvSpPr>
        <p:spPr/>
        <p:txBody>
          <a:bodyPr/>
          <a:lstStyle/>
          <a:p>
            <a:r>
              <a:rPr lang="en-US" sz="4000" dirty="0"/>
              <a:t>Land Use Tools – Economic Development</a:t>
            </a:r>
          </a:p>
        </p:txBody>
      </p:sp>
      <p:sp>
        <p:nvSpPr>
          <p:cNvPr id="3" name="Content Placeholder 2">
            <a:extLst>
              <a:ext uri="{FF2B5EF4-FFF2-40B4-BE49-F238E27FC236}">
                <a16:creationId xmlns:a16="http://schemas.microsoft.com/office/drawing/2014/main" id="{15D25320-3443-4A6C-9305-DF3A2550079D}"/>
              </a:ext>
            </a:extLst>
          </p:cNvPr>
          <p:cNvSpPr>
            <a:spLocks noGrp="1"/>
          </p:cNvSpPr>
          <p:nvPr>
            <p:ph idx="1"/>
          </p:nvPr>
        </p:nvSpPr>
        <p:spPr>
          <a:xfrm>
            <a:off x="359508" y="1332688"/>
            <a:ext cx="3949845" cy="3467911"/>
          </a:xfrm>
        </p:spPr>
        <p:txBody>
          <a:bodyPr/>
          <a:lstStyle/>
          <a:p>
            <a:r>
              <a:rPr lang="en-US" dirty="0"/>
              <a:t>Penalties for absentee property owners</a:t>
            </a:r>
          </a:p>
          <a:p>
            <a:r>
              <a:rPr lang="en-US" dirty="0"/>
              <a:t>Small-scale loans/grants to help local business owners purchase and improve their storefronts</a:t>
            </a:r>
          </a:p>
          <a:p>
            <a:r>
              <a:rPr lang="en-US" dirty="0"/>
              <a:t>Business improvement districts (BIDs)</a:t>
            </a:r>
          </a:p>
        </p:txBody>
      </p:sp>
      <p:sp>
        <p:nvSpPr>
          <p:cNvPr id="4" name="Slide Number Placeholder 3">
            <a:extLst>
              <a:ext uri="{FF2B5EF4-FFF2-40B4-BE49-F238E27FC236}">
                <a16:creationId xmlns:a16="http://schemas.microsoft.com/office/drawing/2014/main" id="{C47CE284-351A-4DCC-9FBE-3303C4EC9DE5}"/>
              </a:ext>
            </a:extLst>
          </p:cNvPr>
          <p:cNvSpPr>
            <a:spLocks noGrp="1"/>
          </p:cNvSpPr>
          <p:nvPr>
            <p:ph type="sldNum" sz="quarter" idx="12"/>
          </p:nvPr>
        </p:nvSpPr>
        <p:spPr/>
        <p:txBody>
          <a:bodyPr/>
          <a:lstStyle/>
          <a:p>
            <a:fld id="{588A7B10-5B59-5847-A2D4-DA6B67CC2B64}" type="slidenum">
              <a:rPr lang="en-US" smtClean="0"/>
              <a:t>18</a:t>
            </a:fld>
            <a:endParaRPr lang="en-US"/>
          </a:p>
        </p:txBody>
      </p:sp>
      <p:sp>
        <p:nvSpPr>
          <p:cNvPr id="6" name="TextBox 5">
            <a:extLst>
              <a:ext uri="{FF2B5EF4-FFF2-40B4-BE49-F238E27FC236}">
                <a16:creationId xmlns:a16="http://schemas.microsoft.com/office/drawing/2014/main" id="{B0342FC6-153B-4D91-A650-B19C1480E30E}"/>
              </a:ext>
            </a:extLst>
          </p:cNvPr>
          <p:cNvSpPr txBox="1"/>
          <p:nvPr/>
        </p:nvSpPr>
        <p:spPr>
          <a:xfrm>
            <a:off x="5123886" y="4881890"/>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Dan Burden</a:t>
            </a:r>
          </a:p>
        </p:txBody>
      </p:sp>
      <p:pic>
        <p:nvPicPr>
          <p:cNvPr id="2052" name="Picture 4" descr="Multiple couches are left next to a sidewalk. A sign which reads &quot;construction ahead&quot; also blocks the sidewalk. ">
            <a:extLst>
              <a:ext uri="{FF2B5EF4-FFF2-40B4-BE49-F238E27FC236}">
                <a16:creationId xmlns:a16="http://schemas.microsoft.com/office/drawing/2014/main" id="{D0F7F1FC-AC96-417E-BEB3-AD676DCBC7F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09353" y="769204"/>
            <a:ext cx="3307404" cy="22033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idewalk with blocks which have been chipped away, leaving a large gap in between the block ">
            <a:extLst>
              <a:ext uri="{FF2B5EF4-FFF2-40B4-BE49-F238E27FC236}">
                <a16:creationId xmlns:a16="http://schemas.microsoft.com/office/drawing/2014/main" id="{42029A7B-06CF-4BD4-BC90-F71AC7937F6E}"/>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17123" y="2811015"/>
            <a:ext cx="3442075" cy="2070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8581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8F50-4A9F-4123-871A-27D9A1D28644}"/>
              </a:ext>
            </a:extLst>
          </p:cNvPr>
          <p:cNvSpPr>
            <a:spLocks noGrp="1"/>
          </p:cNvSpPr>
          <p:nvPr>
            <p:ph type="title"/>
          </p:nvPr>
        </p:nvSpPr>
        <p:spPr/>
        <p:txBody>
          <a:bodyPr/>
          <a:lstStyle/>
          <a:p>
            <a:r>
              <a:rPr lang="en-US" sz="3200" dirty="0"/>
              <a:t>Example: Land Use Policies in Small Towns</a:t>
            </a:r>
          </a:p>
        </p:txBody>
      </p:sp>
      <p:sp>
        <p:nvSpPr>
          <p:cNvPr id="3" name="Content Placeholder 2">
            <a:extLst>
              <a:ext uri="{FF2B5EF4-FFF2-40B4-BE49-F238E27FC236}">
                <a16:creationId xmlns:a16="http://schemas.microsoft.com/office/drawing/2014/main" id="{A88E24E2-9329-45AD-873D-F587ACC31EB9}"/>
              </a:ext>
            </a:extLst>
          </p:cNvPr>
          <p:cNvSpPr>
            <a:spLocks noGrp="1"/>
          </p:cNvSpPr>
          <p:nvPr>
            <p:ph idx="1"/>
          </p:nvPr>
        </p:nvSpPr>
        <p:spPr/>
        <p:txBody>
          <a:bodyPr>
            <a:normAutofit lnSpcReduction="10000"/>
          </a:bodyPr>
          <a:lstStyle/>
          <a:p>
            <a:r>
              <a:rPr lang="en-US" dirty="0"/>
              <a:t>Many of these policies and tools can be applied in small town and rural settings</a:t>
            </a:r>
          </a:p>
          <a:p>
            <a:r>
              <a:rPr lang="en-US" dirty="0"/>
              <a:t>Davidson, NC </a:t>
            </a:r>
            <a:r>
              <a:rPr lang="en-US" i="1" dirty="0"/>
              <a:t>(population 10,944, WFC Bronze)</a:t>
            </a:r>
          </a:p>
          <a:p>
            <a:pPr lvl="1"/>
            <a:r>
              <a:rPr lang="en-US" dirty="0"/>
              <a:t>Cul-de-sacs only permitted in special cases</a:t>
            </a:r>
          </a:p>
          <a:p>
            <a:pPr lvl="1"/>
            <a:r>
              <a:rPr lang="en-US" dirty="0"/>
              <a:t>Block length maximum: 600ft</a:t>
            </a:r>
          </a:p>
          <a:p>
            <a:r>
              <a:rPr lang="en-US" dirty="0"/>
              <a:t>Evanston, IL </a:t>
            </a:r>
            <a:r>
              <a:rPr lang="en-US" i="1" dirty="0"/>
              <a:t>(population 74,500, WFC Gold)</a:t>
            </a:r>
          </a:p>
          <a:p>
            <a:pPr lvl="1"/>
            <a:r>
              <a:rPr lang="en-US" dirty="0"/>
              <a:t>Downtown and business districts require commercial use on the ground floor</a:t>
            </a:r>
          </a:p>
          <a:p>
            <a:pPr lvl="1"/>
            <a:r>
              <a:rPr lang="en-US" dirty="0"/>
              <a:t>Density bonuses granted for below-grade parking, plazas and public art, transit facility improvements, and mixed-use development</a:t>
            </a:r>
          </a:p>
        </p:txBody>
      </p:sp>
      <p:sp>
        <p:nvSpPr>
          <p:cNvPr id="4" name="Slide Number Placeholder 3">
            <a:extLst>
              <a:ext uri="{FF2B5EF4-FFF2-40B4-BE49-F238E27FC236}">
                <a16:creationId xmlns:a16="http://schemas.microsoft.com/office/drawing/2014/main" id="{2318834E-589A-4479-8527-9B7ACCD44FF3}"/>
              </a:ext>
            </a:extLst>
          </p:cNvPr>
          <p:cNvSpPr>
            <a:spLocks noGrp="1"/>
          </p:cNvSpPr>
          <p:nvPr>
            <p:ph type="sldNum" sz="quarter" idx="12"/>
          </p:nvPr>
        </p:nvSpPr>
        <p:spPr/>
        <p:txBody>
          <a:bodyPr/>
          <a:lstStyle/>
          <a:p>
            <a:fld id="{588A7B10-5B59-5847-A2D4-DA6B67CC2B64}" type="slidenum">
              <a:rPr lang="en-US" smtClean="0"/>
              <a:t>19</a:t>
            </a:fld>
            <a:endParaRPr lang="en-US"/>
          </a:p>
        </p:txBody>
      </p:sp>
      <p:pic>
        <p:nvPicPr>
          <p:cNvPr id="1026" name="Picture 2" descr="Walk friendly communities logo ">
            <a:extLst>
              <a:ext uri="{FF2B5EF4-FFF2-40B4-BE49-F238E27FC236}">
                <a16:creationId xmlns:a16="http://schemas.microsoft.com/office/drawing/2014/main" id="{0129F7B9-B019-4E31-8A69-C073ACB1C0B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51808" y="1672675"/>
            <a:ext cx="1327700" cy="132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940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dirty="0"/>
              <a:t>Factors associated with walking and bicycling</a:t>
            </a:r>
          </a:p>
          <a:p>
            <a:r>
              <a:rPr lang="en-US" dirty="0"/>
              <a:t>Land use and site design policies</a:t>
            </a:r>
          </a:p>
          <a:p>
            <a:r>
              <a:rPr lang="en-US" dirty="0"/>
              <a:t>Motivations to walk and bike</a:t>
            </a:r>
          </a:p>
          <a:p>
            <a:r>
              <a:rPr lang="en-US" dirty="0"/>
              <a:t>Select examples of strategies that encourage active travel</a:t>
            </a:r>
          </a:p>
          <a:p>
            <a:endParaRPr lang="en-US" dirty="0"/>
          </a:p>
          <a:p>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dirty="0"/>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FF8AE2-6207-4126-B5A2-3CAE4DF0EF6D}"/>
              </a:ext>
            </a:extLst>
          </p:cNvPr>
          <p:cNvSpPr>
            <a:spLocks noGrp="1"/>
          </p:cNvSpPr>
          <p:nvPr>
            <p:ph type="title"/>
          </p:nvPr>
        </p:nvSpPr>
        <p:spPr/>
        <p:txBody>
          <a:bodyPr>
            <a:noAutofit/>
          </a:bodyPr>
          <a:lstStyle/>
          <a:p>
            <a:r>
              <a:rPr lang="en-US" sz="3200" dirty="0"/>
              <a:t>Vulnerable Populations and “Walkability”</a:t>
            </a:r>
          </a:p>
        </p:txBody>
      </p:sp>
      <p:sp>
        <p:nvSpPr>
          <p:cNvPr id="2" name="Content Placeholder 1">
            <a:extLst>
              <a:ext uri="{FF2B5EF4-FFF2-40B4-BE49-F238E27FC236}">
                <a16:creationId xmlns:a16="http://schemas.microsoft.com/office/drawing/2014/main" id="{33B086BC-C569-43E5-B4B6-B520F16CB7DD}"/>
              </a:ext>
            </a:extLst>
          </p:cNvPr>
          <p:cNvSpPr>
            <a:spLocks noGrp="1"/>
          </p:cNvSpPr>
          <p:nvPr>
            <p:ph idx="1"/>
          </p:nvPr>
        </p:nvSpPr>
        <p:spPr/>
        <p:txBody>
          <a:bodyPr/>
          <a:lstStyle/>
          <a:p>
            <a:r>
              <a:rPr lang="en-US" dirty="0"/>
              <a:t>Research has consistently demonstrated that supportive built environments for walking are linked to higher rates of walking and physical activity</a:t>
            </a:r>
          </a:p>
          <a:p>
            <a:pPr lvl="1"/>
            <a:r>
              <a:rPr lang="en-US" dirty="0"/>
              <a:t>Is this relationship the same for socioeconomically disadvantaged populations?</a:t>
            </a:r>
          </a:p>
          <a:p>
            <a:pPr lvl="2"/>
            <a:r>
              <a:rPr lang="en-US" dirty="0"/>
              <a:t>Review of 17 studies found average effect of built environment on walking was </a:t>
            </a:r>
            <a:r>
              <a:rPr lang="en-US" b="1" dirty="0"/>
              <a:t>2.3 times stronger for advantaged than disadvantaged groups</a:t>
            </a:r>
            <a:endParaRPr lang="en-US" dirty="0"/>
          </a:p>
        </p:txBody>
      </p:sp>
      <p:sp>
        <p:nvSpPr>
          <p:cNvPr id="4" name="Slide Number Placeholder 3">
            <a:extLst>
              <a:ext uri="{FF2B5EF4-FFF2-40B4-BE49-F238E27FC236}">
                <a16:creationId xmlns:a16="http://schemas.microsoft.com/office/drawing/2014/main" id="{110EC80B-ABF2-4A3F-8F8B-F06A24A635F6}"/>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20</a:t>
            </a:fld>
            <a:endParaRPr lang="en-US" dirty="0"/>
          </a:p>
        </p:txBody>
      </p:sp>
    </p:spTree>
    <p:extLst>
      <p:ext uri="{BB962C8B-B14F-4D97-AF65-F5344CB8AC3E}">
        <p14:creationId xmlns:p14="http://schemas.microsoft.com/office/powerpoint/2010/main" val="3374221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FF8AE2-6207-4126-B5A2-3CAE4DF0EF6D}"/>
              </a:ext>
            </a:extLst>
          </p:cNvPr>
          <p:cNvSpPr>
            <a:spLocks noGrp="1"/>
          </p:cNvSpPr>
          <p:nvPr>
            <p:ph type="title"/>
          </p:nvPr>
        </p:nvSpPr>
        <p:spPr/>
        <p:txBody>
          <a:bodyPr>
            <a:noAutofit/>
          </a:bodyPr>
          <a:lstStyle/>
          <a:p>
            <a:r>
              <a:rPr lang="en-US" sz="3200" dirty="0"/>
              <a:t>Vulnerable Populations and “Walkability”</a:t>
            </a:r>
          </a:p>
        </p:txBody>
      </p:sp>
      <p:sp>
        <p:nvSpPr>
          <p:cNvPr id="2" name="Content Placeholder 1">
            <a:extLst>
              <a:ext uri="{FF2B5EF4-FFF2-40B4-BE49-F238E27FC236}">
                <a16:creationId xmlns:a16="http://schemas.microsoft.com/office/drawing/2014/main" id="{33B086BC-C569-43E5-B4B6-B520F16CB7DD}"/>
              </a:ext>
            </a:extLst>
          </p:cNvPr>
          <p:cNvSpPr>
            <a:spLocks noGrp="1"/>
          </p:cNvSpPr>
          <p:nvPr>
            <p:ph idx="1"/>
          </p:nvPr>
        </p:nvSpPr>
        <p:spPr/>
        <p:txBody>
          <a:bodyPr/>
          <a:lstStyle/>
          <a:p>
            <a:r>
              <a:rPr lang="en-US" dirty="0"/>
              <a:t>Potential planning responses:</a:t>
            </a:r>
          </a:p>
          <a:p>
            <a:pPr lvl="1"/>
            <a:r>
              <a:rPr lang="en-US" b="1" dirty="0"/>
              <a:t>Recognize</a:t>
            </a:r>
            <a:r>
              <a:rPr lang="en-US" dirty="0"/>
              <a:t> that the effects of the built environment may vary by socioeconomics </a:t>
            </a:r>
          </a:p>
          <a:p>
            <a:pPr lvl="1"/>
            <a:r>
              <a:rPr lang="en-US" b="1" dirty="0"/>
              <a:t>Use</a:t>
            </a:r>
            <a:r>
              <a:rPr lang="en-US" dirty="0"/>
              <a:t> </a:t>
            </a:r>
            <a:r>
              <a:rPr lang="en-US" b="1" dirty="0"/>
              <a:t>holistic approaches</a:t>
            </a:r>
            <a:r>
              <a:rPr lang="en-US" dirty="0"/>
              <a:t> to improve walkability </a:t>
            </a:r>
          </a:p>
          <a:p>
            <a:pPr lvl="1"/>
            <a:r>
              <a:rPr lang="en-US" b="1" dirty="0"/>
              <a:t>Expand</a:t>
            </a:r>
            <a:r>
              <a:rPr lang="en-US" dirty="0"/>
              <a:t> walkability definitions to address a range of social and physical barriers </a:t>
            </a:r>
          </a:p>
          <a:p>
            <a:pPr lvl="1"/>
            <a:r>
              <a:rPr lang="en-US" b="1" dirty="0"/>
              <a:t>Partner</a:t>
            </a:r>
            <a:r>
              <a:rPr lang="en-US" dirty="0"/>
              <a:t> across agencies, disciplines, and professions</a:t>
            </a:r>
          </a:p>
          <a:p>
            <a:pPr lvl="1"/>
            <a:r>
              <a:rPr lang="en-US" b="1" dirty="0"/>
              <a:t>Evaluate</a:t>
            </a:r>
            <a:r>
              <a:rPr lang="en-US" dirty="0"/>
              <a:t> interventions in different socioeconomic environments</a:t>
            </a:r>
          </a:p>
        </p:txBody>
      </p:sp>
      <p:sp>
        <p:nvSpPr>
          <p:cNvPr id="4" name="Slide Number Placeholder 3">
            <a:extLst>
              <a:ext uri="{FF2B5EF4-FFF2-40B4-BE49-F238E27FC236}">
                <a16:creationId xmlns:a16="http://schemas.microsoft.com/office/drawing/2014/main" id="{C6B3E846-7BD1-4184-A341-A12DA8B4444D}"/>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21</a:t>
            </a:fld>
            <a:endParaRPr lang="en-US" dirty="0"/>
          </a:p>
        </p:txBody>
      </p:sp>
    </p:spTree>
    <p:extLst>
      <p:ext uri="{BB962C8B-B14F-4D97-AF65-F5344CB8AC3E}">
        <p14:creationId xmlns:p14="http://schemas.microsoft.com/office/powerpoint/2010/main" val="4239939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4EADC-7B6A-4E10-8BAC-5D0295E03985}"/>
              </a:ext>
            </a:extLst>
          </p:cNvPr>
          <p:cNvSpPr>
            <a:spLocks noGrp="1"/>
          </p:cNvSpPr>
          <p:nvPr>
            <p:ph type="title"/>
          </p:nvPr>
        </p:nvSpPr>
        <p:spPr/>
        <p:txBody>
          <a:bodyPr/>
          <a:lstStyle/>
          <a:p>
            <a:r>
              <a:rPr lang="en-US" dirty="0"/>
              <a:t>Motivations to Walk or Bike</a:t>
            </a:r>
          </a:p>
        </p:txBody>
      </p:sp>
      <p:sp>
        <p:nvSpPr>
          <p:cNvPr id="3" name="Text Placeholder 2">
            <a:extLst>
              <a:ext uri="{FF2B5EF4-FFF2-40B4-BE49-F238E27FC236}">
                <a16:creationId xmlns:a16="http://schemas.microsoft.com/office/drawing/2014/main" id="{077B769C-B787-4F08-AB46-032E99606FF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F9781D-92BE-4E91-8A24-37E63793817A}"/>
              </a:ext>
            </a:extLst>
          </p:cNvPr>
          <p:cNvSpPr>
            <a:spLocks noGrp="1"/>
          </p:cNvSpPr>
          <p:nvPr>
            <p:ph type="sldNum" sz="quarter" idx="12"/>
          </p:nvPr>
        </p:nvSpPr>
        <p:spPr/>
        <p:txBody>
          <a:bodyPr/>
          <a:lstStyle/>
          <a:p>
            <a:fld id="{588A7B10-5B59-5847-A2D4-DA6B67CC2B64}" type="slidenum">
              <a:rPr lang="en-US" smtClean="0"/>
              <a:t>22</a:t>
            </a:fld>
            <a:endParaRPr lang="en-US"/>
          </a:p>
        </p:txBody>
      </p:sp>
    </p:spTree>
    <p:extLst>
      <p:ext uri="{BB962C8B-B14F-4D97-AF65-F5344CB8AC3E}">
        <p14:creationId xmlns:p14="http://schemas.microsoft.com/office/powerpoint/2010/main" val="2852416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83FC3-2052-4F3F-AF70-B843809C3884}"/>
              </a:ext>
            </a:extLst>
          </p:cNvPr>
          <p:cNvSpPr>
            <a:spLocks noGrp="1"/>
          </p:cNvSpPr>
          <p:nvPr>
            <p:ph type="title"/>
          </p:nvPr>
        </p:nvSpPr>
        <p:spPr>
          <a:xfrm>
            <a:off x="359508" y="205979"/>
            <a:ext cx="7620000" cy="857250"/>
          </a:xfrm>
        </p:spPr>
        <p:txBody>
          <a:bodyPr/>
          <a:lstStyle/>
          <a:p>
            <a:r>
              <a:rPr lang="en-US" sz="4000" dirty="0"/>
              <a:t>Motivations to Walk or Bike (or Not)</a:t>
            </a:r>
          </a:p>
        </p:txBody>
      </p:sp>
      <p:sp>
        <p:nvSpPr>
          <p:cNvPr id="3" name="Content Placeholder 2">
            <a:extLst>
              <a:ext uri="{FF2B5EF4-FFF2-40B4-BE49-F238E27FC236}">
                <a16:creationId xmlns:a16="http://schemas.microsoft.com/office/drawing/2014/main" id="{877079C9-7E4C-4944-A864-6E44FAAF1B72}"/>
              </a:ext>
            </a:extLst>
          </p:cNvPr>
          <p:cNvSpPr>
            <a:spLocks noGrp="1"/>
          </p:cNvSpPr>
          <p:nvPr>
            <p:ph idx="1"/>
          </p:nvPr>
        </p:nvSpPr>
        <p:spPr>
          <a:xfrm>
            <a:off x="270932" y="1063229"/>
            <a:ext cx="7877737" cy="3600450"/>
          </a:xfrm>
        </p:spPr>
        <p:txBody>
          <a:bodyPr/>
          <a:lstStyle/>
          <a:p>
            <a:pPr marL="114300" indent="0">
              <a:buNone/>
            </a:pPr>
            <a:r>
              <a:rPr lang="en-US" dirty="0"/>
              <a:t>Sidewalks and bike lanes, but no one is walking or bicycling…</a:t>
            </a:r>
          </a:p>
        </p:txBody>
      </p:sp>
      <p:sp>
        <p:nvSpPr>
          <p:cNvPr id="4" name="Slide Number Placeholder 3">
            <a:extLst>
              <a:ext uri="{FF2B5EF4-FFF2-40B4-BE49-F238E27FC236}">
                <a16:creationId xmlns:a16="http://schemas.microsoft.com/office/drawing/2014/main" id="{2C026EEF-19CE-499B-992A-ADB2012AB40F}"/>
              </a:ext>
            </a:extLst>
          </p:cNvPr>
          <p:cNvSpPr>
            <a:spLocks noGrp="1"/>
          </p:cNvSpPr>
          <p:nvPr>
            <p:ph type="sldNum" sz="quarter" idx="12"/>
          </p:nvPr>
        </p:nvSpPr>
        <p:spPr/>
        <p:txBody>
          <a:bodyPr/>
          <a:lstStyle/>
          <a:p>
            <a:fld id="{588A7B10-5B59-5847-A2D4-DA6B67CC2B64}" type="slidenum">
              <a:rPr lang="en-US" smtClean="0"/>
              <a:t>23</a:t>
            </a:fld>
            <a:endParaRPr lang="en-US"/>
          </a:p>
        </p:txBody>
      </p:sp>
      <p:pic>
        <p:nvPicPr>
          <p:cNvPr id="5" name="Picture 4">
            <a:extLst>
              <a:ext uri="{FF2B5EF4-FFF2-40B4-BE49-F238E27FC236}">
                <a16:creationId xmlns:a16="http://schemas.microsoft.com/office/drawing/2014/main" id="{2BF55CD6-47E1-4197-958F-19F1016E483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80124" y="1678377"/>
            <a:ext cx="3828339" cy="2493297"/>
          </a:xfrm>
          <a:prstGeom prst="rect">
            <a:avLst/>
          </a:prstGeom>
        </p:spPr>
      </p:pic>
      <p:pic>
        <p:nvPicPr>
          <p:cNvPr id="1026" name="Picture 2">
            <a:extLst>
              <a:ext uri="{FF2B5EF4-FFF2-40B4-BE49-F238E27FC236}">
                <a16:creationId xmlns:a16="http://schemas.microsoft.com/office/drawing/2014/main" id="{BA4C4B56-0448-409C-9A33-4B20F2ED871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4637126" y="1676901"/>
            <a:ext cx="3325156" cy="249624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063E920-CBEA-49EE-B82A-C619E00F3F06}"/>
              </a:ext>
            </a:extLst>
          </p:cNvPr>
          <p:cNvSpPr txBox="1"/>
          <p:nvPr/>
        </p:nvSpPr>
        <p:spPr>
          <a:xfrm>
            <a:off x="4920958" y="4156804"/>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Siam </a:t>
            </a:r>
            <a:r>
              <a:rPr lang="en-US" sz="1050" i="1" dirty="0" err="1">
                <a:solidFill>
                  <a:schemeClr val="accent3">
                    <a:lumMod val="10000"/>
                  </a:schemeClr>
                </a:solidFill>
              </a:rPr>
              <a:t>Pewsawang</a:t>
            </a:r>
            <a:endParaRPr lang="en-US" sz="1050" i="1" dirty="0">
              <a:solidFill>
                <a:schemeClr val="accent3">
                  <a:lumMod val="10000"/>
                </a:schemeClr>
              </a:solidFill>
            </a:endParaRPr>
          </a:p>
        </p:txBody>
      </p:sp>
      <p:sp>
        <p:nvSpPr>
          <p:cNvPr id="8" name="TextBox 7">
            <a:extLst>
              <a:ext uri="{FF2B5EF4-FFF2-40B4-BE49-F238E27FC236}">
                <a16:creationId xmlns:a16="http://schemas.microsoft.com/office/drawing/2014/main" id="{BF78674E-4954-4BA5-A5F2-5D9202030FFC}"/>
              </a:ext>
            </a:extLst>
          </p:cNvPr>
          <p:cNvSpPr txBox="1"/>
          <p:nvPr/>
        </p:nvSpPr>
        <p:spPr>
          <a:xfrm>
            <a:off x="1436689" y="4173150"/>
            <a:ext cx="3135312" cy="261610"/>
          </a:xfrm>
          <a:prstGeom prst="rect">
            <a:avLst/>
          </a:prstGeom>
          <a:noFill/>
        </p:spPr>
        <p:txBody>
          <a:bodyPr wrap="square" rtlCol="0">
            <a:spAutoFit/>
          </a:bodyPr>
          <a:lstStyle/>
          <a:p>
            <a:pPr algn="r"/>
            <a:r>
              <a:rPr lang="en-US" sz="1050" i="1" dirty="0">
                <a:solidFill>
                  <a:schemeClr val="accent3">
                    <a:lumMod val="10000"/>
                  </a:schemeClr>
                </a:solidFill>
              </a:rPr>
              <a:t>Robert Schneider</a:t>
            </a:r>
          </a:p>
        </p:txBody>
      </p:sp>
    </p:spTree>
    <p:extLst>
      <p:ext uri="{BB962C8B-B14F-4D97-AF65-F5344CB8AC3E}">
        <p14:creationId xmlns:p14="http://schemas.microsoft.com/office/powerpoint/2010/main" val="1642840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83FC3-2052-4F3F-AF70-B843809C3884}"/>
              </a:ext>
            </a:extLst>
          </p:cNvPr>
          <p:cNvSpPr>
            <a:spLocks noGrp="1"/>
          </p:cNvSpPr>
          <p:nvPr>
            <p:ph type="title"/>
          </p:nvPr>
        </p:nvSpPr>
        <p:spPr>
          <a:xfrm>
            <a:off x="359508" y="205979"/>
            <a:ext cx="7620000" cy="857250"/>
          </a:xfrm>
        </p:spPr>
        <p:txBody>
          <a:bodyPr/>
          <a:lstStyle/>
          <a:p>
            <a:r>
              <a:rPr lang="en-US" sz="4000" dirty="0"/>
              <a:t>Motivations to Walk or Bike (or Not)</a:t>
            </a:r>
          </a:p>
        </p:txBody>
      </p:sp>
      <p:sp>
        <p:nvSpPr>
          <p:cNvPr id="3" name="Content Placeholder 2">
            <a:extLst>
              <a:ext uri="{FF2B5EF4-FFF2-40B4-BE49-F238E27FC236}">
                <a16:creationId xmlns:a16="http://schemas.microsoft.com/office/drawing/2014/main" id="{877079C9-7E4C-4944-A864-6E44FAAF1B72}"/>
              </a:ext>
            </a:extLst>
          </p:cNvPr>
          <p:cNvSpPr>
            <a:spLocks noGrp="1"/>
          </p:cNvSpPr>
          <p:nvPr>
            <p:ph idx="1"/>
          </p:nvPr>
        </p:nvSpPr>
        <p:spPr>
          <a:xfrm>
            <a:off x="248356" y="1063229"/>
            <a:ext cx="7900314" cy="3600450"/>
          </a:xfrm>
        </p:spPr>
        <p:txBody>
          <a:bodyPr/>
          <a:lstStyle/>
          <a:p>
            <a:pPr marL="114300" indent="0">
              <a:buNone/>
            </a:pPr>
            <a:r>
              <a:rPr lang="en-US" dirty="0"/>
              <a:t>No facilities, but people are walking and bicycling…</a:t>
            </a:r>
          </a:p>
        </p:txBody>
      </p:sp>
      <p:sp>
        <p:nvSpPr>
          <p:cNvPr id="4" name="Slide Number Placeholder 3">
            <a:extLst>
              <a:ext uri="{FF2B5EF4-FFF2-40B4-BE49-F238E27FC236}">
                <a16:creationId xmlns:a16="http://schemas.microsoft.com/office/drawing/2014/main" id="{2C026EEF-19CE-499B-992A-ADB2012AB40F}"/>
              </a:ext>
            </a:extLst>
          </p:cNvPr>
          <p:cNvSpPr>
            <a:spLocks noGrp="1"/>
          </p:cNvSpPr>
          <p:nvPr>
            <p:ph type="sldNum" sz="quarter" idx="12"/>
          </p:nvPr>
        </p:nvSpPr>
        <p:spPr/>
        <p:txBody>
          <a:bodyPr/>
          <a:lstStyle/>
          <a:p>
            <a:fld id="{588A7B10-5B59-5847-A2D4-DA6B67CC2B64}" type="slidenum">
              <a:rPr lang="en-US" smtClean="0"/>
              <a:t>24</a:t>
            </a:fld>
            <a:endParaRPr lang="en-US"/>
          </a:p>
        </p:txBody>
      </p:sp>
      <p:sp>
        <p:nvSpPr>
          <p:cNvPr id="7" name="TextBox 6">
            <a:extLst>
              <a:ext uri="{FF2B5EF4-FFF2-40B4-BE49-F238E27FC236}">
                <a16:creationId xmlns:a16="http://schemas.microsoft.com/office/drawing/2014/main" id="{2063E920-CBEA-49EE-B82A-C619E00F3F06}"/>
              </a:ext>
            </a:extLst>
          </p:cNvPr>
          <p:cNvSpPr txBox="1"/>
          <p:nvPr/>
        </p:nvSpPr>
        <p:spPr>
          <a:xfrm>
            <a:off x="4920958" y="4156804"/>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Ryan Snyder</a:t>
            </a:r>
          </a:p>
        </p:txBody>
      </p:sp>
      <p:sp>
        <p:nvSpPr>
          <p:cNvPr id="8" name="TextBox 7">
            <a:extLst>
              <a:ext uri="{FF2B5EF4-FFF2-40B4-BE49-F238E27FC236}">
                <a16:creationId xmlns:a16="http://schemas.microsoft.com/office/drawing/2014/main" id="{BF78674E-4954-4BA5-A5F2-5D9202030FFC}"/>
              </a:ext>
            </a:extLst>
          </p:cNvPr>
          <p:cNvSpPr txBox="1"/>
          <p:nvPr/>
        </p:nvSpPr>
        <p:spPr>
          <a:xfrm>
            <a:off x="1436689" y="4173150"/>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Dan Burden</a:t>
            </a:r>
          </a:p>
        </p:txBody>
      </p:sp>
      <p:pic>
        <p:nvPicPr>
          <p:cNvPr id="6" name="Picture 5" descr="On a street lined by buildings, people walk and bike mixed in with cars and a tram ">
            <a:extLst>
              <a:ext uri="{FF2B5EF4-FFF2-40B4-BE49-F238E27FC236}">
                <a16:creationId xmlns:a16="http://schemas.microsoft.com/office/drawing/2014/main" id="{AC67C100-2A06-4F99-BD44-4EE5D0014E5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629119" y="1660359"/>
            <a:ext cx="3350389" cy="2512791"/>
          </a:xfrm>
          <a:prstGeom prst="rect">
            <a:avLst/>
          </a:prstGeom>
        </p:spPr>
      </p:pic>
      <p:pic>
        <p:nvPicPr>
          <p:cNvPr id="9" name="Picture 8" descr="Bike next to a college academic building are locked against light poles and signs ">
            <a:extLst>
              <a:ext uri="{FF2B5EF4-FFF2-40B4-BE49-F238E27FC236}">
                <a16:creationId xmlns:a16="http://schemas.microsoft.com/office/drawing/2014/main" id="{9399ED7A-3E95-49AF-AD4E-D93DFBF2FEC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1176" y="1660359"/>
            <a:ext cx="3632811" cy="2496445"/>
          </a:xfrm>
          <a:prstGeom prst="rect">
            <a:avLst/>
          </a:prstGeom>
        </p:spPr>
      </p:pic>
    </p:spTree>
    <p:extLst>
      <p:ext uri="{BB962C8B-B14F-4D97-AF65-F5344CB8AC3E}">
        <p14:creationId xmlns:p14="http://schemas.microsoft.com/office/powerpoint/2010/main" val="10728740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2A438C-C842-4ADD-9DEF-8BFD0C34514A}"/>
              </a:ext>
            </a:extLst>
          </p:cNvPr>
          <p:cNvSpPr>
            <a:spLocks noGrp="1"/>
          </p:cNvSpPr>
          <p:nvPr>
            <p:ph type="title"/>
          </p:nvPr>
        </p:nvSpPr>
        <p:spPr>
          <a:xfrm>
            <a:off x="359508" y="4264"/>
            <a:ext cx="7620000" cy="857250"/>
          </a:xfrm>
        </p:spPr>
        <p:txBody>
          <a:bodyPr/>
          <a:lstStyle/>
          <a:p>
            <a:r>
              <a:rPr lang="en-US" sz="3200" dirty="0"/>
              <a:t>Theory of Routine Mode Choice Decisions</a:t>
            </a:r>
          </a:p>
        </p:txBody>
      </p:sp>
      <p:sp>
        <p:nvSpPr>
          <p:cNvPr id="2" name="Slide Number Placeholder 1">
            <a:extLst>
              <a:ext uri="{FF2B5EF4-FFF2-40B4-BE49-F238E27FC236}">
                <a16:creationId xmlns:a16="http://schemas.microsoft.com/office/drawing/2014/main" id="{A379238A-E458-42D9-AD98-BEE158FE268A}"/>
              </a:ext>
            </a:extLst>
          </p:cNvPr>
          <p:cNvSpPr>
            <a:spLocks noGrp="1"/>
          </p:cNvSpPr>
          <p:nvPr>
            <p:ph type="sldNum" sz="quarter" idx="12"/>
          </p:nvPr>
        </p:nvSpPr>
        <p:spPr/>
        <p:txBody>
          <a:bodyPr/>
          <a:lstStyle/>
          <a:p>
            <a:fld id="{588A7B10-5B59-5847-A2D4-DA6B67CC2B64}" type="slidenum">
              <a:rPr lang="en-US" smtClean="0"/>
              <a:t>25</a:t>
            </a:fld>
            <a:endParaRPr lang="en-US"/>
          </a:p>
        </p:txBody>
      </p:sp>
      <p:sp>
        <p:nvSpPr>
          <p:cNvPr id="74" name="TextBox 73">
            <a:extLst>
              <a:ext uri="{FF2B5EF4-FFF2-40B4-BE49-F238E27FC236}">
                <a16:creationId xmlns:a16="http://schemas.microsoft.com/office/drawing/2014/main" id="{D9C634BC-617D-4A2B-B233-D0685EE82270}"/>
              </a:ext>
            </a:extLst>
          </p:cNvPr>
          <p:cNvSpPr txBox="1"/>
          <p:nvPr/>
        </p:nvSpPr>
        <p:spPr>
          <a:xfrm>
            <a:off x="4844196" y="4864507"/>
            <a:ext cx="3135312" cy="261610"/>
          </a:xfrm>
          <a:prstGeom prst="rect">
            <a:avLst/>
          </a:prstGeom>
          <a:noFill/>
        </p:spPr>
        <p:txBody>
          <a:bodyPr wrap="square" rtlCol="0">
            <a:spAutoFit/>
          </a:bodyPr>
          <a:lstStyle/>
          <a:p>
            <a:pPr algn="r"/>
            <a:r>
              <a:rPr lang="en-US" sz="1050" i="1" dirty="0">
                <a:solidFill>
                  <a:schemeClr val="accent3">
                    <a:lumMod val="10000"/>
                  </a:schemeClr>
                </a:solidFill>
              </a:rPr>
              <a:t>Source: Robert Schneider (2013)</a:t>
            </a:r>
          </a:p>
        </p:txBody>
      </p:sp>
      <p:sp>
        <p:nvSpPr>
          <p:cNvPr id="25" name="TextBox 4">
            <a:extLst>
              <a:ext uri="{FF2B5EF4-FFF2-40B4-BE49-F238E27FC236}">
                <a16:creationId xmlns:a16="http://schemas.microsoft.com/office/drawing/2014/main" id="{E4FB1D17-0606-4EC6-A86B-2D95D42C07DB}"/>
              </a:ext>
            </a:extLst>
          </p:cNvPr>
          <p:cNvSpPr txBox="1">
            <a:spLocks noChangeArrowheads="1"/>
          </p:cNvSpPr>
          <p:nvPr/>
        </p:nvSpPr>
        <p:spPr bwMode="auto">
          <a:xfrm>
            <a:off x="6224776" y="2665801"/>
            <a:ext cx="1828799"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5) Habit</a:t>
            </a:r>
          </a:p>
        </p:txBody>
      </p:sp>
      <p:sp>
        <p:nvSpPr>
          <p:cNvPr id="26" name="TextBox 5">
            <a:extLst>
              <a:ext uri="{FF2B5EF4-FFF2-40B4-BE49-F238E27FC236}">
                <a16:creationId xmlns:a16="http://schemas.microsoft.com/office/drawing/2014/main" id="{8A03346A-0E9E-4431-9676-190D1909E945}"/>
              </a:ext>
            </a:extLst>
          </p:cNvPr>
          <p:cNvSpPr txBox="1">
            <a:spLocks noChangeArrowheads="1"/>
          </p:cNvSpPr>
          <p:nvPr/>
        </p:nvSpPr>
        <p:spPr bwMode="auto">
          <a:xfrm>
            <a:off x="1175593" y="2588343"/>
            <a:ext cx="3500716"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 2) Basic Safety &amp; Security</a:t>
            </a:r>
          </a:p>
        </p:txBody>
      </p:sp>
      <p:sp>
        <p:nvSpPr>
          <p:cNvPr id="27" name="TextBox 6">
            <a:extLst>
              <a:ext uri="{FF2B5EF4-FFF2-40B4-BE49-F238E27FC236}">
                <a16:creationId xmlns:a16="http://schemas.microsoft.com/office/drawing/2014/main" id="{FE5FB38F-CDA4-467F-80B3-0D2707CE7B01}"/>
              </a:ext>
            </a:extLst>
          </p:cNvPr>
          <p:cNvSpPr txBox="1">
            <a:spLocks noChangeArrowheads="1"/>
          </p:cNvSpPr>
          <p:nvPr/>
        </p:nvSpPr>
        <p:spPr bwMode="auto">
          <a:xfrm>
            <a:off x="1175593" y="3251359"/>
            <a:ext cx="3500716"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3) Convenience &amp; Cost </a:t>
            </a:r>
          </a:p>
        </p:txBody>
      </p:sp>
      <p:sp>
        <p:nvSpPr>
          <p:cNvPr id="28" name="TextBox 7">
            <a:extLst>
              <a:ext uri="{FF2B5EF4-FFF2-40B4-BE49-F238E27FC236}">
                <a16:creationId xmlns:a16="http://schemas.microsoft.com/office/drawing/2014/main" id="{DAF01E08-6D1A-474B-9F2D-372FC78ECA7D}"/>
              </a:ext>
            </a:extLst>
          </p:cNvPr>
          <p:cNvSpPr txBox="1">
            <a:spLocks noChangeArrowheads="1"/>
          </p:cNvSpPr>
          <p:nvPr/>
        </p:nvSpPr>
        <p:spPr bwMode="auto">
          <a:xfrm>
            <a:off x="1175593" y="3902253"/>
            <a:ext cx="3500716"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4) Enjoyment</a:t>
            </a:r>
          </a:p>
        </p:txBody>
      </p:sp>
      <p:cxnSp>
        <p:nvCxnSpPr>
          <p:cNvPr id="29" name="Straight Arrow Connector 28">
            <a:extLst>
              <a:ext uri="{FF2B5EF4-FFF2-40B4-BE49-F238E27FC236}">
                <a16:creationId xmlns:a16="http://schemas.microsoft.com/office/drawing/2014/main" id="{53E9CF4A-D25F-403A-AE10-5D112DBB691E}"/>
              </a:ext>
            </a:extLst>
          </p:cNvPr>
          <p:cNvCxnSpPr/>
          <p:nvPr/>
        </p:nvCxnSpPr>
        <p:spPr>
          <a:xfrm>
            <a:off x="2918013" y="1229285"/>
            <a:ext cx="4229100" cy="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99C1A4A-C8BB-4C05-B63C-720661F51DA1}"/>
              </a:ext>
            </a:extLst>
          </p:cNvPr>
          <p:cNvCxnSpPr>
            <a:cxnSpLocks/>
          </p:cNvCxnSpPr>
          <p:nvPr/>
        </p:nvCxnSpPr>
        <p:spPr>
          <a:xfrm>
            <a:off x="7139176" y="3063181"/>
            <a:ext cx="0" cy="177327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AF04424-167E-4DC4-9891-22D7DE5B91DE}"/>
              </a:ext>
            </a:extLst>
          </p:cNvPr>
          <p:cNvCxnSpPr>
            <a:cxnSpLocks/>
          </p:cNvCxnSpPr>
          <p:nvPr/>
        </p:nvCxnSpPr>
        <p:spPr>
          <a:xfrm>
            <a:off x="7147113" y="1229285"/>
            <a:ext cx="0" cy="140970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C7D22EC-DDB6-445F-BF42-E9097B8638C4}"/>
              </a:ext>
            </a:extLst>
          </p:cNvPr>
          <p:cNvCxnSpPr/>
          <p:nvPr/>
        </p:nvCxnSpPr>
        <p:spPr>
          <a:xfrm>
            <a:off x="2918013" y="1229285"/>
            <a:ext cx="0" cy="36576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0754199-1051-42AA-B79F-0C3515640285}"/>
              </a:ext>
            </a:extLst>
          </p:cNvPr>
          <p:cNvCxnSpPr>
            <a:cxnSpLocks/>
          </p:cNvCxnSpPr>
          <p:nvPr/>
        </p:nvCxnSpPr>
        <p:spPr>
          <a:xfrm>
            <a:off x="2945513" y="4823012"/>
            <a:ext cx="4201600" cy="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E7CB954-1A4F-482E-AA7E-04A318F91F41}"/>
              </a:ext>
            </a:extLst>
          </p:cNvPr>
          <p:cNvCxnSpPr/>
          <p:nvPr/>
        </p:nvCxnSpPr>
        <p:spPr>
          <a:xfrm>
            <a:off x="2918013" y="1861207"/>
            <a:ext cx="0" cy="388937"/>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8E2E0FA9-3315-4FB4-88C0-79DA7ED795E5}"/>
              </a:ext>
            </a:extLst>
          </p:cNvPr>
          <p:cNvCxnSpPr>
            <a:cxnSpLocks/>
            <a:stCxn id="26" idx="2"/>
            <a:endCxn id="27" idx="0"/>
          </p:cNvCxnSpPr>
          <p:nvPr/>
        </p:nvCxnSpPr>
        <p:spPr>
          <a:xfrm>
            <a:off x="2925951" y="2957675"/>
            <a:ext cx="0" cy="293684"/>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9805D4D0-CC25-427E-A7FF-812B126DA189}"/>
              </a:ext>
            </a:extLst>
          </p:cNvPr>
          <p:cNvCxnSpPr>
            <a:cxnSpLocks/>
            <a:stCxn id="27" idx="2"/>
            <a:endCxn id="28" idx="0"/>
          </p:cNvCxnSpPr>
          <p:nvPr/>
        </p:nvCxnSpPr>
        <p:spPr>
          <a:xfrm>
            <a:off x="2925951" y="3620691"/>
            <a:ext cx="0" cy="281562"/>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332320B5-3C18-45E6-8499-6A76A101D8A2}"/>
              </a:ext>
            </a:extLst>
          </p:cNvPr>
          <p:cNvCxnSpPr>
            <a:cxnSpLocks/>
            <a:stCxn id="40" idx="2"/>
          </p:cNvCxnSpPr>
          <p:nvPr/>
        </p:nvCxnSpPr>
        <p:spPr>
          <a:xfrm>
            <a:off x="2945513" y="4435819"/>
            <a:ext cx="0" cy="387192"/>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Box 1">
            <a:extLst>
              <a:ext uri="{FF2B5EF4-FFF2-40B4-BE49-F238E27FC236}">
                <a16:creationId xmlns:a16="http://schemas.microsoft.com/office/drawing/2014/main" id="{848DBA0F-8E42-4A50-875D-AE560DD9FC6B}"/>
              </a:ext>
            </a:extLst>
          </p:cNvPr>
          <p:cNvSpPr txBox="1">
            <a:spLocks noChangeArrowheads="1"/>
          </p:cNvSpPr>
          <p:nvPr/>
        </p:nvSpPr>
        <p:spPr bwMode="auto">
          <a:xfrm>
            <a:off x="3299013" y="792723"/>
            <a:ext cx="3352800" cy="523220"/>
          </a:xfrm>
          <a:prstGeom prst="rect">
            <a:avLst/>
          </a:prstGeom>
          <a:solidFill>
            <a:srgbClr val="005799"/>
          </a:solidFill>
          <a:ln w="9525">
            <a:solidFill>
              <a:schemeClr val="bg1"/>
            </a:solidFill>
            <a:miter lim="800000"/>
            <a:headEnd/>
            <a:tailEnd/>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400" dirty="0">
                <a:solidFill>
                  <a:schemeClr val="bg1"/>
                </a:solidFill>
                <a:latin typeface="+mn-lt"/>
                <a:cs typeface="Tahoma" pitchFamily="34" charset="0"/>
              </a:rPr>
              <a:t>Pedestrian, Bicycle, Transit, or Automobile?</a:t>
            </a:r>
          </a:p>
        </p:txBody>
      </p:sp>
      <p:sp>
        <p:nvSpPr>
          <p:cNvPr id="39" name="TextBox 1">
            <a:extLst>
              <a:ext uri="{FF2B5EF4-FFF2-40B4-BE49-F238E27FC236}">
                <a16:creationId xmlns:a16="http://schemas.microsoft.com/office/drawing/2014/main" id="{5E07F606-185E-4034-A7E6-5AF8EF409CF6}"/>
              </a:ext>
            </a:extLst>
          </p:cNvPr>
          <p:cNvSpPr txBox="1">
            <a:spLocks noChangeArrowheads="1"/>
          </p:cNvSpPr>
          <p:nvPr/>
        </p:nvSpPr>
        <p:spPr bwMode="auto">
          <a:xfrm>
            <a:off x="1175593" y="1582271"/>
            <a:ext cx="3500716"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1) Awareness &amp; Availability</a:t>
            </a:r>
          </a:p>
        </p:txBody>
      </p:sp>
      <p:sp>
        <p:nvSpPr>
          <p:cNvPr id="40" name="Rectangle 39">
            <a:extLst>
              <a:ext uri="{FF2B5EF4-FFF2-40B4-BE49-F238E27FC236}">
                <a16:creationId xmlns:a16="http://schemas.microsoft.com/office/drawing/2014/main" id="{70E6BFD0-3DCA-4A2B-827B-80348C509893}"/>
              </a:ext>
            </a:extLst>
          </p:cNvPr>
          <p:cNvSpPr/>
          <p:nvPr/>
        </p:nvSpPr>
        <p:spPr>
          <a:xfrm>
            <a:off x="1090425" y="2250145"/>
            <a:ext cx="3710175" cy="218567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1400"/>
          </a:p>
        </p:txBody>
      </p:sp>
      <p:sp>
        <p:nvSpPr>
          <p:cNvPr id="41" name="TextBox 1">
            <a:extLst>
              <a:ext uri="{FF2B5EF4-FFF2-40B4-BE49-F238E27FC236}">
                <a16:creationId xmlns:a16="http://schemas.microsoft.com/office/drawing/2014/main" id="{037925BF-D76D-46A2-BA25-6C09D4A1DD24}"/>
              </a:ext>
            </a:extLst>
          </p:cNvPr>
          <p:cNvSpPr txBox="1">
            <a:spLocks noChangeArrowheads="1"/>
          </p:cNvSpPr>
          <p:nvPr/>
        </p:nvSpPr>
        <p:spPr bwMode="auto">
          <a:xfrm>
            <a:off x="1241613" y="2250144"/>
            <a:ext cx="3352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400" dirty="0">
                <a:latin typeface="+mj-lt"/>
                <a:cs typeface="Tahoma" pitchFamily="34" charset="0"/>
              </a:rPr>
              <a:t>SITUATIONAL TRADEOFFS</a:t>
            </a:r>
          </a:p>
        </p:txBody>
      </p:sp>
      <p:sp>
        <p:nvSpPr>
          <p:cNvPr id="42" name="TextBox 6">
            <a:extLst>
              <a:ext uri="{FF2B5EF4-FFF2-40B4-BE49-F238E27FC236}">
                <a16:creationId xmlns:a16="http://schemas.microsoft.com/office/drawing/2014/main" id="{448B0A68-C597-4F33-B8F6-D130E636829B}"/>
              </a:ext>
            </a:extLst>
          </p:cNvPr>
          <p:cNvSpPr txBox="1">
            <a:spLocks noChangeArrowheads="1"/>
          </p:cNvSpPr>
          <p:nvPr/>
        </p:nvSpPr>
        <p:spPr bwMode="auto">
          <a:xfrm rot="16200000">
            <a:off x="-822913" y="2823895"/>
            <a:ext cx="2827029" cy="369332"/>
          </a:xfrm>
          <a:prstGeom prst="rect">
            <a:avLst/>
          </a:prstGeom>
          <a:solidFill>
            <a:srgbClr val="005799"/>
          </a:solidFill>
          <a:ln w="9525">
            <a:solidFill>
              <a:schemeClr val="bg1"/>
            </a:solidFill>
            <a:miter lim="800000"/>
            <a:headEnd/>
            <a:tailEnd/>
          </a:ln>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altLang="en-US" sz="1800" dirty="0">
                <a:solidFill>
                  <a:schemeClr val="bg1"/>
                </a:solidFill>
                <a:latin typeface="+mn-lt"/>
                <a:cs typeface="Tahoma" pitchFamily="34" charset="0"/>
              </a:rPr>
              <a:t>Socioeconomic Factors</a:t>
            </a:r>
          </a:p>
        </p:txBody>
      </p:sp>
      <p:cxnSp>
        <p:nvCxnSpPr>
          <p:cNvPr id="43" name="Straight Arrow Connector 42">
            <a:extLst>
              <a:ext uri="{FF2B5EF4-FFF2-40B4-BE49-F238E27FC236}">
                <a16:creationId xmlns:a16="http://schemas.microsoft.com/office/drawing/2014/main" id="{90BD018E-4787-4130-8CD7-2FA4271F1DF4}"/>
              </a:ext>
            </a:extLst>
          </p:cNvPr>
          <p:cNvCxnSpPr>
            <a:cxnSpLocks/>
            <a:stCxn id="39" idx="1"/>
          </p:cNvCxnSpPr>
          <p:nvPr/>
        </p:nvCxnSpPr>
        <p:spPr>
          <a:xfrm flipH="1">
            <a:off x="775268" y="1766937"/>
            <a:ext cx="400325" cy="0"/>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C1D3858-E36D-48C6-A712-72B734C2F918}"/>
              </a:ext>
            </a:extLst>
          </p:cNvPr>
          <p:cNvCxnSpPr>
            <a:cxnSpLocks/>
          </p:cNvCxnSpPr>
          <p:nvPr/>
        </p:nvCxnSpPr>
        <p:spPr>
          <a:xfrm flipH="1">
            <a:off x="775268" y="2773009"/>
            <a:ext cx="400325" cy="0"/>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2201CEA5-9A0B-47A2-9561-93CA73A28766}"/>
              </a:ext>
            </a:extLst>
          </p:cNvPr>
          <p:cNvCxnSpPr>
            <a:cxnSpLocks/>
          </p:cNvCxnSpPr>
          <p:nvPr/>
        </p:nvCxnSpPr>
        <p:spPr>
          <a:xfrm flipH="1">
            <a:off x="775268" y="3436025"/>
            <a:ext cx="400325" cy="0"/>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24FDC59E-58FC-4C83-863F-F7B73F333ED0}"/>
              </a:ext>
            </a:extLst>
          </p:cNvPr>
          <p:cNvCxnSpPr>
            <a:cxnSpLocks/>
          </p:cNvCxnSpPr>
          <p:nvPr/>
        </p:nvCxnSpPr>
        <p:spPr>
          <a:xfrm flipH="1">
            <a:off x="773545" y="4086919"/>
            <a:ext cx="400325" cy="0"/>
          </a:xfrm>
          <a:prstGeom prst="straightConnector1">
            <a:avLst/>
          </a:prstGeom>
          <a:ln w="38100">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20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F4649-9C9F-43E8-8664-73FA5236AC79}"/>
              </a:ext>
            </a:extLst>
          </p:cNvPr>
          <p:cNvSpPr>
            <a:spLocks noGrp="1"/>
          </p:cNvSpPr>
          <p:nvPr>
            <p:ph type="title"/>
          </p:nvPr>
        </p:nvSpPr>
        <p:spPr>
          <a:xfrm>
            <a:off x="359507" y="98974"/>
            <a:ext cx="7620000" cy="857250"/>
          </a:xfrm>
        </p:spPr>
        <p:txBody>
          <a:bodyPr/>
          <a:lstStyle/>
          <a:p>
            <a:r>
              <a:rPr lang="en-US" sz="3200" dirty="0"/>
              <a:t>Strategies to Increase Walking and Bicycling</a:t>
            </a:r>
          </a:p>
        </p:txBody>
      </p:sp>
      <p:sp>
        <p:nvSpPr>
          <p:cNvPr id="3" name="Content Placeholder 2">
            <a:extLst>
              <a:ext uri="{FF2B5EF4-FFF2-40B4-BE49-F238E27FC236}">
                <a16:creationId xmlns:a16="http://schemas.microsoft.com/office/drawing/2014/main" id="{1E66A54C-1DA3-4722-959C-3C791D968DF4}"/>
              </a:ext>
            </a:extLst>
          </p:cNvPr>
          <p:cNvSpPr>
            <a:spLocks noGrp="1"/>
          </p:cNvSpPr>
          <p:nvPr>
            <p:ph idx="1"/>
          </p:nvPr>
        </p:nvSpPr>
        <p:spPr>
          <a:xfrm>
            <a:off x="359507" y="1063230"/>
            <a:ext cx="7779657" cy="3874291"/>
          </a:xfrm>
        </p:spPr>
        <p:txBody>
          <a:bodyPr>
            <a:normAutofit fontScale="92500" lnSpcReduction="20000"/>
          </a:bodyPr>
          <a:lstStyle/>
          <a:p>
            <a:pPr marL="457200" indent="-457200">
              <a:buFont typeface="+mj-lt"/>
              <a:buAutoNum type="arabicPeriod"/>
            </a:pPr>
            <a:r>
              <a:rPr lang="en-US" sz="1900" i="1" dirty="0"/>
              <a:t>Awareness &amp; Availability </a:t>
            </a:r>
          </a:p>
          <a:p>
            <a:pPr marL="754380" lvl="1" indent="-457200"/>
            <a:r>
              <a:rPr lang="en-US" sz="1600" dirty="0"/>
              <a:t>Individualized marketing programs, community-wide education campaigns, Bike to Work Day, Walk to School Week, other encouragement programs </a:t>
            </a:r>
          </a:p>
          <a:p>
            <a:pPr marL="457200" indent="-457200">
              <a:buFont typeface="+mj-lt"/>
              <a:buAutoNum type="arabicPeriod"/>
            </a:pPr>
            <a:r>
              <a:rPr lang="en-US" sz="1900" i="1" dirty="0"/>
              <a:t>Basic Safety &amp; Security </a:t>
            </a:r>
          </a:p>
          <a:p>
            <a:pPr marL="754380" lvl="1" indent="-457200"/>
            <a:r>
              <a:rPr lang="en-US" sz="1600" dirty="0"/>
              <a:t>Sidewalks and bicycle paths, improve pedestrian crossings, design roadways for slower automobile speeds, enforce traffic laws, improve lighting, provide secure bicycle parking</a:t>
            </a:r>
          </a:p>
          <a:p>
            <a:pPr marL="457200" indent="-457200">
              <a:buFont typeface="+mj-lt"/>
              <a:buAutoNum type="arabicPeriod"/>
            </a:pPr>
            <a:r>
              <a:rPr lang="en-US" sz="1900" i="1" dirty="0"/>
              <a:t>Convenience and Cost </a:t>
            </a:r>
          </a:p>
          <a:p>
            <a:pPr marL="754380" lvl="1" indent="-457200"/>
            <a:r>
              <a:rPr lang="en-US" sz="1600" dirty="0"/>
              <a:t>Higher population and employment densities, finer mix of land uses, reduce building setbacks, reduce off-street parking, provide market rate on-street parking</a:t>
            </a:r>
          </a:p>
          <a:p>
            <a:pPr marL="457200" indent="-457200">
              <a:buFont typeface="+mj-lt"/>
              <a:buAutoNum type="arabicPeriod"/>
            </a:pPr>
            <a:r>
              <a:rPr lang="en-US" sz="1900" i="1" dirty="0"/>
              <a:t>Enjoyment </a:t>
            </a:r>
          </a:p>
          <a:p>
            <a:pPr marL="754380" lvl="1" indent="-457200"/>
            <a:r>
              <a:rPr lang="en-US" sz="1600" dirty="0"/>
              <a:t>Plant street trees/landscaping, zone for active uses on ground floors, design streets for slow-speed activities, promote environmental and social benefits of walking and bicycling</a:t>
            </a:r>
          </a:p>
          <a:p>
            <a:pPr marL="457200" indent="-457200">
              <a:buFont typeface="+mj-lt"/>
              <a:buAutoNum type="arabicPeriod"/>
            </a:pPr>
            <a:r>
              <a:rPr lang="en-US" sz="1900" i="1" dirty="0"/>
              <a:t>Habit</a:t>
            </a:r>
          </a:p>
          <a:p>
            <a:pPr marL="754380" lvl="1" indent="-457200"/>
            <a:r>
              <a:rPr lang="en-US" sz="1600" dirty="0"/>
              <a:t>Offer information to people who move &amp; change job locations, explore roadway and parking pricing strategies</a:t>
            </a:r>
          </a:p>
        </p:txBody>
      </p:sp>
      <p:sp>
        <p:nvSpPr>
          <p:cNvPr id="4" name="Slide Number Placeholder 3">
            <a:extLst>
              <a:ext uri="{FF2B5EF4-FFF2-40B4-BE49-F238E27FC236}">
                <a16:creationId xmlns:a16="http://schemas.microsoft.com/office/drawing/2014/main" id="{57BA17E6-F3A4-4664-9171-CE54749D67E0}"/>
              </a:ext>
            </a:extLst>
          </p:cNvPr>
          <p:cNvSpPr>
            <a:spLocks noGrp="1"/>
          </p:cNvSpPr>
          <p:nvPr>
            <p:ph type="sldNum" sz="quarter" idx="12"/>
          </p:nvPr>
        </p:nvSpPr>
        <p:spPr/>
        <p:txBody>
          <a:bodyPr/>
          <a:lstStyle/>
          <a:p>
            <a:fld id="{588A7B10-5B59-5847-A2D4-DA6B67CC2B64}" type="slidenum">
              <a:rPr lang="en-US" smtClean="0"/>
              <a:t>26</a:t>
            </a:fld>
            <a:endParaRPr lang="en-US"/>
          </a:p>
        </p:txBody>
      </p:sp>
    </p:spTree>
    <p:extLst>
      <p:ext uri="{BB962C8B-B14F-4D97-AF65-F5344CB8AC3E}">
        <p14:creationId xmlns:p14="http://schemas.microsoft.com/office/powerpoint/2010/main" val="31749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Autofit/>
          </a:bodyPr>
          <a:lstStyle/>
          <a:p>
            <a:r>
              <a:rPr lang="en-US" sz="3400" dirty="0"/>
              <a:t>Awareness, Availability, and Convenience</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963039"/>
            <a:ext cx="7620000" cy="3837562"/>
          </a:xfrm>
        </p:spPr>
        <p:txBody>
          <a:bodyPr/>
          <a:lstStyle/>
          <a:p>
            <a:r>
              <a:rPr lang="en-US" dirty="0"/>
              <a:t>Bicycle parking</a:t>
            </a:r>
          </a:p>
          <a:p>
            <a:pPr lvl="1"/>
            <a:r>
              <a:rPr lang="en-US" dirty="0"/>
              <a:t>Balance convenience and security needs </a:t>
            </a:r>
          </a:p>
          <a:p>
            <a:pPr lvl="1"/>
            <a:r>
              <a:rPr lang="en-US" dirty="0"/>
              <a:t>Locate in visually prominent places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27</a:t>
            </a:fld>
            <a:endParaRPr lang="en-US" dirty="0"/>
          </a:p>
        </p:txBody>
      </p:sp>
      <p:pic>
        <p:nvPicPr>
          <p:cNvPr id="6" name="Picture 5" descr="Bicycles are parked neatly at a bike rack on a sidewalk ">
            <a:extLst>
              <a:ext uri="{FF2B5EF4-FFF2-40B4-BE49-F238E27FC236}">
                <a16:creationId xmlns:a16="http://schemas.microsoft.com/office/drawing/2014/main" id="{335D77AE-0E34-4DED-8F4A-75A5FA2ED94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89931" y="2571750"/>
            <a:ext cx="2434307" cy="2071399"/>
          </a:xfrm>
          <a:prstGeom prst="rect">
            <a:avLst/>
          </a:prstGeom>
        </p:spPr>
      </p:pic>
      <p:pic>
        <p:nvPicPr>
          <p:cNvPr id="8" name="Picture 7" descr="A metal shed contains bikes parked at a bike rack ">
            <a:extLst>
              <a:ext uri="{FF2B5EF4-FFF2-40B4-BE49-F238E27FC236}">
                <a16:creationId xmlns:a16="http://schemas.microsoft.com/office/drawing/2014/main" id="{CB1BEABC-512B-40DA-B02E-D63D9DBDEC7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4662" y="2578797"/>
            <a:ext cx="2434306" cy="2071399"/>
          </a:xfrm>
          <a:prstGeom prst="rect">
            <a:avLst/>
          </a:prstGeom>
        </p:spPr>
      </p:pic>
      <p:pic>
        <p:nvPicPr>
          <p:cNvPr id="10" name="Picture 9" descr="Many bikes are parked neatly at a bike rack near a park ">
            <a:extLst>
              <a:ext uri="{FF2B5EF4-FFF2-40B4-BE49-F238E27FC236}">
                <a16:creationId xmlns:a16="http://schemas.microsoft.com/office/drawing/2014/main" id="{8A46EB37-88C7-4627-8D3F-3C9392BE47B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545201" y="2571750"/>
            <a:ext cx="2434307" cy="2057111"/>
          </a:xfrm>
          <a:prstGeom prst="rect">
            <a:avLst/>
          </a:prstGeom>
        </p:spPr>
      </p:pic>
      <p:sp>
        <p:nvSpPr>
          <p:cNvPr id="11" name="TextBox 10">
            <a:extLst>
              <a:ext uri="{FF2B5EF4-FFF2-40B4-BE49-F238E27FC236}">
                <a16:creationId xmlns:a16="http://schemas.microsoft.com/office/drawing/2014/main" id="{5030D9BD-183D-4F45-9DE8-5C1F11BFFE0D}"/>
              </a:ext>
            </a:extLst>
          </p:cNvPr>
          <p:cNvSpPr txBox="1"/>
          <p:nvPr/>
        </p:nvSpPr>
        <p:spPr>
          <a:xfrm>
            <a:off x="434662" y="4650195"/>
            <a:ext cx="2434306" cy="253916"/>
          </a:xfrm>
          <a:prstGeom prst="rect">
            <a:avLst/>
          </a:prstGeom>
          <a:noFill/>
        </p:spPr>
        <p:txBody>
          <a:bodyPr wrap="square" rtlCol="0">
            <a:spAutoFit/>
          </a:bodyPr>
          <a:lstStyle/>
          <a:p>
            <a:pPr algn="r"/>
            <a:r>
              <a:rPr lang="en-US" sz="1050" i="1" dirty="0">
                <a:solidFill>
                  <a:schemeClr val="accent3">
                    <a:lumMod val="10000"/>
                  </a:schemeClr>
                </a:solidFill>
              </a:rPr>
              <a:t>Pedbikeimages.org – Laura Sandt</a:t>
            </a:r>
          </a:p>
        </p:txBody>
      </p:sp>
      <p:sp>
        <p:nvSpPr>
          <p:cNvPr id="12" name="TextBox 11">
            <a:extLst>
              <a:ext uri="{FF2B5EF4-FFF2-40B4-BE49-F238E27FC236}">
                <a16:creationId xmlns:a16="http://schemas.microsoft.com/office/drawing/2014/main" id="{256AB6E0-40BE-46E3-BAD5-008DD35B62C0}"/>
              </a:ext>
            </a:extLst>
          </p:cNvPr>
          <p:cNvSpPr txBox="1"/>
          <p:nvPr/>
        </p:nvSpPr>
        <p:spPr>
          <a:xfrm>
            <a:off x="2989932" y="4631823"/>
            <a:ext cx="2434306" cy="253916"/>
          </a:xfrm>
          <a:prstGeom prst="rect">
            <a:avLst/>
          </a:prstGeom>
          <a:noFill/>
        </p:spPr>
        <p:txBody>
          <a:bodyPr wrap="square" rtlCol="0">
            <a:spAutoFit/>
          </a:bodyPr>
          <a:lstStyle/>
          <a:p>
            <a:pPr algn="r"/>
            <a:r>
              <a:rPr lang="en-US" sz="1050" i="1" dirty="0">
                <a:solidFill>
                  <a:schemeClr val="accent3">
                    <a:lumMod val="10000"/>
                  </a:schemeClr>
                </a:solidFill>
              </a:rPr>
              <a:t>Pedbikeimages.org – Charlie </a:t>
            </a:r>
            <a:r>
              <a:rPr lang="en-US" sz="1050" i="1" dirty="0" err="1">
                <a:solidFill>
                  <a:schemeClr val="accent3">
                    <a:lumMod val="10000"/>
                  </a:schemeClr>
                </a:solidFill>
              </a:rPr>
              <a:t>Zegeer</a:t>
            </a:r>
            <a:endParaRPr lang="en-US" sz="1050" i="1" dirty="0">
              <a:solidFill>
                <a:schemeClr val="accent3">
                  <a:lumMod val="10000"/>
                </a:schemeClr>
              </a:solidFill>
            </a:endParaRPr>
          </a:p>
        </p:txBody>
      </p:sp>
      <p:sp>
        <p:nvSpPr>
          <p:cNvPr id="13" name="TextBox 12">
            <a:extLst>
              <a:ext uri="{FF2B5EF4-FFF2-40B4-BE49-F238E27FC236}">
                <a16:creationId xmlns:a16="http://schemas.microsoft.com/office/drawing/2014/main" id="{174207A8-1163-49B6-82C1-D54CE83E51B1}"/>
              </a:ext>
            </a:extLst>
          </p:cNvPr>
          <p:cNvSpPr txBox="1"/>
          <p:nvPr/>
        </p:nvSpPr>
        <p:spPr>
          <a:xfrm>
            <a:off x="5545202" y="4633301"/>
            <a:ext cx="2434306" cy="253916"/>
          </a:xfrm>
          <a:prstGeom prst="rect">
            <a:avLst/>
          </a:prstGeom>
          <a:noFill/>
        </p:spPr>
        <p:txBody>
          <a:bodyPr wrap="square" rtlCol="0">
            <a:spAutoFit/>
          </a:bodyPr>
          <a:lstStyle/>
          <a:p>
            <a:pPr algn="r"/>
            <a:r>
              <a:rPr lang="en-US" sz="1050" i="1" dirty="0">
                <a:solidFill>
                  <a:schemeClr val="accent3">
                    <a:lumMod val="10000"/>
                  </a:schemeClr>
                </a:solidFill>
              </a:rPr>
              <a:t>Pedbikeimages.org – Dan Burden</a:t>
            </a:r>
          </a:p>
        </p:txBody>
      </p:sp>
    </p:spTree>
    <p:extLst>
      <p:ext uri="{BB962C8B-B14F-4D97-AF65-F5344CB8AC3E}">
        <p14:creationId xmlns:p14="http://schemas.microsoft.com/office/powerpoint/2010/main" val="1987132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D5BA6E-5BC3-468D-9474-D11280BDA3B7}"/>
              </a:ext>
            </a:extLst>
          </p:cNvPr>
          <p:cNvSpPr>
            <a:spLocks noGrp="1"/>
          </p:cNvSpPr>
          <p:nvPr>
            <p:ph type="sldNum" sz="quarter" idx="12"/>
          </p:nvPr>
        </p:nvSpPr>
        <p:spPr/>
        <p:txBody>
          <a:bodyPr/>
          <a:lstStyle/>
          <a:p>
            <a:fld id="{588A7B10-5B59-5847-A2D4-DA6B67CC2B64}" type="slidenum">
              <a:rPr lang="en-US" smtClean="0"/>
              <a:t>28</a:t>
            </a:fld>
            <a:endParaRPr lang="en-US"/>
          </a:p>
        </p:txBody>
      </p:sp>
      <p:pic>
        <p:nvPicPr>
          <p:cNvPr id="1026" name="Picture 2" descr="Bikes are parked at a bike rack on the sidewalk. People are dining outside on the sidewalk, and a bicyclist rides past in a protected bike lane. ">
            <a:extLst>
              <a:ext uri="{FF2B5EF4-FFF2-40B4-BE49-F238E27FC236}">
                <a16:creationId xmlns:a16="http://schemas.microsoft.com/office/drawing/2014/main" id="{9DB9EF68-9767-4716-8ABF-CDAEDF7956D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618476" y="113816"/>
            <a:ext cx="5907047" cy="49158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D9CB95F-AD70-46BD-A141-6C9920412D9B}"/>
              </a:ext>
            </a:extLst>
          </p:cNvPr>
          <p:cNvSpPr txBox="1"/>
          <p:nvPr/>
        </p:nvSpPr>
        <p:spPr>
          <a:xfrm rot="16200000">
            <a:off x="6435328" y="3799389"/>
            <a:ext cx="2434306" cy="253916"/>
          </a:xfrm>
          <a:prstGeom prst="rect">
            <a:avLst/>
          </a:prstGeom>
          <a:noFill/>
        </p:spPr>
        <p:txBody>
          <a:bodyPr wrap="square" rtlCol="0">
            <a:spAutoFit/>
          </a:bodyPr>
          <a:lstStyle/>
          <a:p>
            <a:pPr algn="r"/>
            <a:r>
              <a:rPr lang="en-US" sz="1050" i="1" dirty="0">
                <a:solidFill>
                  <a:schemeClr val="accent3">
                    <a:lumMod val="10000"/>
                  </a:schemeClr>
                </a:solidFill>
              </a:rPr>
              <a:t>Pedbikeimages.org – </a:t>
            </a:r>
            <a:r>
              <a:rPr lang="en-US" sz="1050" i="1" dirty="0" err="1">
                <a:solidFill>
                  <a:schemeClr val="accent3">
                    <a:lumMod val="10000"/>
                  </a:schemeClr>
                </a:solidFill>
              </a:rPr>
              <a:t>PeopleForBikes</a:t>
            </a:r>
            <a:r>
              <a:rPr lang="en-US" sz="1050" i="1" dirty="0">
                <a:solidFill>
                  <a:schemeClr val="accent3">
                    <a:lumMod val="10000"/>
                  </a:schemeClr>
                </a:solidFill>
              </a:rPr>
              <a:t> </a:t>
            </a:r>
          </a:p>
        </p:txBody>
      </p:sp>
    </p:spTree>
    <p:extLst>
      <p:ext uri="{BB962C8B-B14F-4D97-AF65-F5344CB8AC3E}">
        <p14:creationId xmlns:p14="http://schemas.microsoft.com/office/powerpoint/2010/main" val="3362592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Autofit/>
          </a:bodyPr>
          <a:lstStyle/>
          <a:p>
            <a:r>
              <a:rPr lang="en-US" sz="3400" dirty="0"/>
              <a:t>Awareness, Availability, and Convenience</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4825685" cy="3600450"/>
          </a:xfrm>
        </p:spPr>
        <p:txBody>
          <a:bodyPr/>
          <a:lstStyle/>
          <a:p>
            <a:r>
              <a:rPr lang="en-US" dirty="0"/>
              <a:t>Wayfinding</a:t>
            </a:r>
          </a:p>
          <a:p>
            <a:pPr lvl="1"/>
            <a:r>
              <a:rPr lang="en-US" dirty="0"/>
              <a:t>Establish presence of walk/bike routes</a:t>
            </a:r>
          </a:p>
          <a:p>
            <a:pPr lvl="1"/>
            <a:r>
              <a:rPr lang="en-US" dirty="0"/>
              <a:t>Provide directions and travel times to destinations (people tend to overestimate travel times)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29</a:t>
            </a:fld>
            <a:endParaRPr lang="en-US" dirty="0"/>
          </a:p>
        </p:txBody>
      </p:sp>
      <p:pic>
        <p:nvPicPr>
          <p:cNvPr id="2050" name="Picture 2" descr="Wayfinding sign on the wall next to a separated bike lane gives distances to different locations">
            <a:extLst>
              <a:ext uri="{FF2B5EF4-FFF2-40B4-BE49-F238E27FC236}">
                <a16:creationId xmlns:a16="http://schemas.microsoft.com/office/drawing/2014/main" id="{0BCBD78E-5C65-49B9-9C4B-4699519276A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45923" y="3448945"/>
            <a:ext cx="2443079" cy="16275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ayfinding sign on the Benson Route in Omaha ">
            <a:extLst>
              <a:ext uri="{FF2B5EF4-FFF2-40B4-BE49-F238E27FC236}">
                <a16:creationId xmlns:a16="http://schemas.microsoft.com/office/drawing/2014/main" id="{3C1083D7-EFF5-46AD-99C9-16CAC2EBE9E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85193" y="1077516"/>
            <a:ext cx="2794315" cy="37230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29290A5-3D80-4370-BB29-098C7CB3AA83}"/>
              </a:ext>
            </a:extLst>
          </p:cNvPr>
          <p:cNvSpPr txBox="1"/>
          <p:nvPr/>
        </p:nvSpPr>
        <p:spPr>
          <a:xfrm>
            <a:off x="4906272" y="4814887"/>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Toole Design Group</a:t>
            </a:r>
          </a:p>
        </p:txBody>
      </p:sp>
    </p:spTree>
    <p:extLst>
      <p:ext uri="{BB962C8B-B14F-4D97-AF65-F5344CB8AC3E}">
        <p14:creationId xmlns:p14="http://schemas.microsoft.com/office/powerpoint/2010/main" val="2764333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4E632851-2CF6-49B2-9574-31623F53284D}"/>
              </a:ext>
            </a:extLst>
          </p:cNvPr>
          <p:cNvSpPr>
            <a:spLocks noGrp="1" noChangeArrowheads="1"/>
          </p:cNvSpPr>
          <p:nvPr>
            <p:ph type="title"/>
          </p:nvPr>
        </p:nvSpPr>
        <p:spPr/>
        <p:txBody>
          <a:bodyPr/>
          <a:lstStyle/>
          <a:p>
            <a:pPr eaLnBrk="1" hangingPunct="1"/>
            <a:r>
              <a:rPr lang="en-US" altLang="en-US" dirty="0"/>
              <a:t>Why Do We Have Cities?</a:t>
            </a:r>
          </a:p>
        </p:txBody>
      </p:sp>
      <p:pic>
        <p:nvPicPr>
          <p:cNvPr id="6148" name="Picture 2" descr="People dine at tables in a fenced in area on the sidewalk as other pedestrians pass by ">
            <a:extLst>
              <a:ext uri="{FF2B5EF4-FFF2-40B4-BE49-F238E27FC236}">
                <a16:creationId xmlns:a16="http://schemas.microsoft.com/office/drawing/2014/main" id="{62700925-52F7-40DF-B885-DE50775A023D}"/>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p:blipFill>
        <p:spPr>
          <a:xfrm>
            <a:off x="1607155" y="1072805"/>
            <a:ext cx="5303386" cy="3007466"/>
          </a:xfrm>
          <a:noFill/>
          <a:ln>
            <a:solidFill>
              <a:schemeClr val="tx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2">
            <a:extLst>
              <a:ext uri="{FF2B5EF4-FFF2-40B4-BE49-F238E27FC236}">
                <a16:creationId xmlns:a16="http://schemas.microsoft.com/office/drawing/2014/main" id="{AD23C7C0-9263-4AAE-B501-C098A8F5F106}"/>
              </a:ext>
            </a:extLst>
          </p:cNvPr>
          <p:cNvSpPr txBox="1">
            <a:spLocks/>
          </p:cNvSpPr>
          <p:nvPr/>
        </p:nvSpPr>
        <p:spPr>
          <a:xfrm>
            <a:off x="1372459" y="4080271"/>
            <a:ext cx="5772778" cy="857250"/>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lgn="ctr">
              <a:buFont typeface="Arial" pitchFamily="34" charset="0"/>
              <a:buNone/>
            </a:pPr>
            <a:r>
              <a:rPr lang="en-US" dirty="0"/>
              <a:t>To minimize travel and maximize exchange</a:t>
            </a:r>
          </a:p>
          <a:p>
            <a:pPr marL="114300" indent="0" algn="ctr">
              <a:buFont typeface="Arial" pitchFamily="34" charset="0"/>
              <a:buNone/>
            </a:pPr>
            <a:r>
              <a:rPr lang="en-US" dirty="0"/>
              <a:t>(to be closer together)</a:t>
            </a:r>
          </a:p>
        </p:txBody>
      </p:sp>
      <p:sp>
        <p:nvSpPr>
          <p:cNvPr id="6" name="TextBox 5">
            <a:extLst>
              <a:ext uri="{FF2B5EF4-FFF2-40B4-BE49-F238E27FC236}">
                <a16:creationId xmlns:a16="http://schemas.microsoft.com/office/drawing/2014/main" id="{4335A70B-ED4B-4E18-AD28-65804943E155}"/>
              </a:ext>
            </a:extLst>
          </p:cNvPr>
          <p:cNvSpPr txBox="1"/>
          <p:nvPr/>
        </p:nvSpPr>
        <p:spPr>
          <a:xfrm rot="16200000">
            <a:off x="6349625" y="3365904"/>
            <a:ext cx="1329615" cy="261610"/>
          </a:xfrm>
          <a:prstGeom prst="rect">
            <a:avLst/>
          </a:prstGeom>
          <a:noFill/>
        </p:spPr>
        <p:txBody>
          <a:bodyPr wrap="square" rtlCol="0">
            <a:spAutoFit/>
          </a:bodyPr>
          <a:lstStyle/>
          <a:p>
            <a:r>
              <a:rPr lang="en-US" sz="1050" i="1" dirty="0">
                <a:solidFill>
                  <a:schemeClr val="accent3">
                    <a:lumMod val="10000"/>
                  </a:schemeClr>
                </a:solidFill>
              </a:rPr>
              <a:t>FHWA/PBIC</a:t>
            </a:r>
          </a:p>
        </p:txBody>
      </p:sp>
      <p:sp>
        <p:nvSpPr>
          <p:cNvPr id="7" name="Slide Number Placeholder 3">
            <a:extLst>
              <a:ext uri="{FF2B5EF4-FFF2-40B4-BE49-F238E27FC236}">
                <a16:creationId xmlns:a16="http://schemas.microsoft.com/office/drawing/2014/main" id="{ECF7C5CA-6DEE-4F5F-9993-58EBBE0FD49F}"/>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E5B4A5-4B89-4EE2-8EA1-1AECC805CAFC}"/>
              </a:ext>
            </a:extLst>
          </p:cNvPr>
          <p:cNvSpPr>
            <a:spLocks noGrp="1"/>
          </p:cNvSpPr>
          <p:nvPr>
            <p:ph type="sldNum" sz="quarter" idx="12"/>
          </p:nvPr>
        </p:nvSpPr>
        <p:spPr/>
        <p:txBody>
          <a:bodyPr/>
          <a:lstStyle/>
          <a:p>
            <a:fld id="{588A7B10-5B59-5847-A2D4-DA6B67CC2B64}" type="slidenum">
              <a:rPr lang="en-US" smtClean="0"/>
              <a:t>30</a:t>
            </a:fld>
            <a:endParaRPr lang="en-US"/>
          </a:p>
        </p:txBody>
      </p:sp>
      <p:pic>
        <p:nvPicPr>
          <p:cNvPr id="3074" name="Picture 2" descr="Wayfinding sign in Portland, Oregon with public transit information">
            <a:extLst>
              <a:ext uri="{FF2B5EF4-FFF2-40B4-BE49-F238E27FC236}">
                <a16:creationId xmlns:a16="http://schemas.microsoft.com/office/drawing/2014/main" id="{46B6ED0B-913F-4888-80BD-88735258D1BD}"/>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361434" y="90942"/>
            <a:ext cx="2955081" cy="468015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ayfinding sign in Charlotte, NC which gives information about transit and significant cultural destinations">
            <a:extLst>
              <a:ext uri="{FF2B5EF4-FFF2-40B4-BE49-F238E27FC236}">
                <a16:creationId xmlns:a16="http://schemas.microsoft.com/office/drawing/2014/main" id="{15D64A58-76A5-4079-8CA5-2A3872E4D4D6}"/>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60579" y="90942"/>
            <a:ext cx="3029453" cy="4666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3E954BB-996F-4ADD-ABC5-93E46CEFCF35}"/>
              </a:ext>
            </a:extLst>
          </p:cNvPr>
          <p:cNvSpPr txBox="1"/>
          <p:nvPr/>
        </p:nvSpPr>
        <p:spPr>
          <a:xfrm>
            <a:off x="4807649" y="4768007"/>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Laura Sandt</a:t>
            </a:r>
          </a:p>
        </p:txBody>
      </p:sp>
      <p:sp>
        <p:nvSpPr>
          <p:cNvPr id="7" name="TextBox 6">
            <a:extLst>
              <a:ext uri="{FF2B5EF4-FFF2-40B4-BE49-F238E27FC236}">
                <a16:creationId xmlns:a16="http://schemas.microsoft.com/office/drawing/2014/main" id="{ED7EE1E5-7D23-4BB6-89D1-C1FAEB012FC4}"/>
              </a:ext>
            </a:extLst>
          </p:cNvPr>
          <p:cNvSpPr txBox="1"/>
          <p:nvPr/>
        </p:nvSpPr>
        <p:spPr>
          <a:xfrm>
            <a:off x="1181203" y="4764120"/>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Sarah Heaton Kennedy</a:t>
            </a:r>
          </a:p>
        </p:txBody>
      </p:sp>
    </p:spTree>
    <p:extLst>
      <p:ext uri="{BB962C8B-B14F-4D97-AF65-F5344CB8AC3E}">
        <p14:creationId xmlns:p14="http://schemas.microsoft.com/office/powerpoint/2010/main" val="924237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144335"/>
            <a:ext cx="7620000" cy="857250"/>
          </a:xfrm>
        </p:spPr>
        <p:txBody>
          <a:bodyPr>
            <a:noAutofit/>
          </a:bodyPr>
          <a:lstStyle/>
          <a:p>
            <a:r>
              <a:rPr lang="en-US" dirty="0"/>
              <a:t>Convenience</a:t>
            </a:r>
            <a:r>
              <a:rPr lang="en-US" sz="4000" dirty="0"/>
              <a:t> </a:t>
            </a:r>
            <a:r>
              <a:rPr lang="en-US" dirty="0"/>
              <a:t>and Cost</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31</a:t>
            </a:fld>
            <a:endParaRPr lang="en-US" dirty="0"/>
          </a:p>
        </p:txBody>
      </p:sp>
      <p:graphicFrame>
        <p:nvGraphicFramePr>
          <p:cNvPr id="8" name="Diagram 7">
            <a:extLst>
              <a:ext uri="{FF2B5EF4-FFF2-40B4-BE49-F238E27FC236}">
                <a16:creationId xmlns:a16="http://schemas.microsoft.com/office/drawing/2014/main" id="{69CF7FB1-6B2A-41FD-81F2-72A2FAA21C96}"/>
              </a:ext>
            </a:extLst>
          </p:cNvPr>
          <p:cNvGraphicFramePr/>
          <p:nvPr>
            <p:extLst>
              <p:ext uri="{D42A27DB-BD31-4B8C-83A1-F6EECF244321}">
                <p14:modId xmlns:p14="http://schemas.microsoft.com/office/powerpoint/2010/main" val="3282955936"/>
              </p:ext>
            </p:extLst>
          </p:nvPr>
        </p:nvGraphicFramePr>
        <p:xfrm>
          <a:off x="493160" y="939941"/>
          <a:ext cx="7620000" cy="3580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51B99B9F-6413-4A92-B89E-E83F7010E1C0}"/>
              </a:ext>
            </a:extLst>
          </p:cNvPr>
          <p:cNvSpPr txBox="1"/>
          <p:nvPr/>
        </p:nvSpPr>
        <p:spPr>
          <a:xfrm>
            <a:off x="4169508" y="4715838"/>
            <a:ext cx="3135312" cy="261610"/>
          </a:xfrm>
          <a:prstGeom prst="rect">
            <a:avLst/>
          </a:prstGeom>
          <a:noFill/>
        </p:spPr>
        <p:txBody>
          <a:bodyPr wrap="square" rtlCol="0">
            <a:spAutoFit/>
          </a:bodyPr>
          <a:lstStyle/>
          <a:p>
            <a:pPr algn="r"/>
            <a:r>
              <a:rPr lang="en-US" sz="1050" i="1" dirty="0">
                <a:solidFill>
                  <a:schemeClr val="accent3">
                    <a:lumMod val="10000"/>
                  </a:schemeClr>
                </a:solidFill>
              </a:rPr>
              <a:t>Source: Robert Schneider (2013)</a:t>
            </a:r>
          </a:p>
        </p:txBody>
      </p:sp>
    </p:spTree>
    <p:extLst>
      <p:ext uri="{BB962C8B-B14F-4D97-AF65-F5344CB8AC3E}">
        <p14:creationId xmlns:p14="http://schemas.microsoft.com/office/powerpoint/2010/main" val="28671005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F27D3DD-AFC5-4063-8E43-404C9C8C6080}"/>
              </a:ext>
            </a:extLst>
          </p:cNvPr>
          <p:cNvSpPr>
            <a:spLocks noGrp="1"/>
          </p:cNvSpPr>
          <p:nvPr>
            <p:ph type="title"/>
          </p:nvPr>
        </p:nvSpPr>
        <p:spPr/>
        <p:txBody>
          <a:bodyPr/>
          <a:lstStyle/>
          <a:p>
            <a:r>
              <a:rPr lang="en-US" altLang="en-US" sz="4400" dirty="0"/>
              <a:t>Convenience and Cost – Parking </a:t>
            </a:r>
          </a:p>
        </p:txBody>
      </p:sp>
      <p:sp>
        <p:nvSpPr>
          <p:cNvPr id="10243" name="Content Placeholder 2">
            <a:extLst>
              <a:ext uri="{FF2B5EF4-FFF2-40B4-BE49-F238E27FC236}">
                <a16:creationId xmlns:a16="http://schemas.microsoft.com/office/drawing/2014/main" id="{FBC0ABA1-0740-4A82-B583-C7ED3F915337}"/>
              </a:ext>
            </a:extLst>
          </p:cNvPr>
          <p:cNvSpPr>
            <a:spLocks noGrp="1"/>
          </p:cNvSpPr>
          <p:nvPr>
            <p:ph idx="1"/>
          </p:nvPr>
        </p:nvSpPr>
        <p:spPr>
          <a:xfrm>
            <a:off x="359508" y="1090018"/>
            <a:ext cx="7438292" cy="3596282"/>
          </a:xfrm>
        </p:spPr>
        <p:txBody>
          <a:bodyPr>
            <a:normAutofit/>
          </a:bodyPr>
          <a:lstStyle/>
          <a:p>
            <a:r>
              <a:rPr lang="en-US" altLang="en-US" dirty="0"/>
              <a:t>Most parking in US cities is free or underpriced</a:t>
            </a:r>
          </a:p>
          <a:p>
            <a:r>
              <a:rPr lang="en-US" altLang="en-US" dirty="0"/>
              <a:t>Pricing parking spots can:</a:t>
            </a:r>
          </a:p>
          <a:p>
            <a:pPr lvl="1"/>
            <a:r>
              <a:rPr lang="en-US" altLang="en-US" dirty="0"/>
              <a:t>Ensure availability </a:t>
            </a:r>
          </a:p>
          <a:p>
            <a:pPr lvl="1"/>
            <a:r>
              <a:rPr lang="en-US" altLang="en-US" dirty="0"/>
              <a:t>Reduce the need for parking minimums</a:t>
            </a:r>
          </a:p>
          <a:p>
            <a:pPr lvl="1"/>
            <a:r>
              <a:rPr lang="en-US" altLang="en-US" dirty="0"/>
              <a:t>Incentivize the use of other modes</a:t>
            </a:r>
          </a:p>
          <a:p>
            <a:r>
              <a:rPr lang="en-US" altLang="en-US" dirty="0"/>
              <a:t>Regressive?</a:t>
            </a:r>
          </a:p>
          <a:p>
            <a:pPr lvl="1"/>
            <a:r>
              <a:rPr lang="en-US" altLang="en-US" dirty="0"/>
              <a:t>Still a “user pays” system (don’t pay if you don’t use)</a:t>
            </a:r>
          </a:p>
          <a:p>
            <a:pPr lvl="1"/>
            <a:r>
              <a:rPr lang="en-US" altLang="en-US" dirty="0"/>
              <a:t>On-street parking prices are often </a:t>
            </a:r>
            <a:r>
              <a:rPr lang="en-US" altLang="en-US" i="1" dirty="0"/>
              <a:t>lower</a:t>
            </a:r>
            <a:r>
              <a:rPr lang="en-US" altLang="en-US" dirty="0"/>
              <a:t> than transit fares, but drivers are on average </a:t>
            </a:r>
            <a:r>
              <a:rPr lang="en-US" altLang="en-US" i="1" dirty="0"/>
              <a:t>more affluent </a:t>
            </a:r>
            <a:r>
              <a:rPr lang="en-US" altLang="en-US" dirty="0"/>
              <a:t>than transit riders</a:t>
            </a:r>
          </a:p>
          <a:p>
            <a:pPr lvl="1"/>
            <a:endParaRPr lang="en-US" altLang="en-US" dirty="0"/>
          </a:p>
        </p:txBody>
      </p:sp>
      <p:sp>
        <p:nvSpPr>
          <p:cNvPr id="4" name="Slide Number Placeholder 3">
            <a:extLst>
              <a:ext uri="{FF2B5EF4-FFF2-40B4-BE49-F238E27FC236}">
                <a16:creationId xmlns:a16="http://schemas.microsoft.com/office/drawing/2014/main" id="{ABB8CC0C-7C85-45BE-9119-00150C9E5316}"/>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32</a:t>
            </a:fld>
            <a:endParaRPr lang="en-US" dirty="0"/>
          </a:p>
        </p:txBody>
      </p:sp>
    </p:spTree>
    <p:extLst>
      <p:ext uri="{BB962C8B-B14F-4D97-AF65-F5344CB8AC3E}">
        <p14:creationId xmlns:p14="http://schemas.microsoft.com/office/powerpoint/2010/main" val="14125351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F27D3DD-AFC5-4063-8E43-404C9C8C6080}"/>
              </a:ext>
            </a:extLst>
          </p:cNvPr>
          <p:cNvSpPr>
            <a:spLocks noGrp="1"/>
          </p:cNvSpPr>
          <p:nvPr>
            <p:ph type="title"/>
          </p:nvPr>
        </p:nvSpPr>
        <p:spPr/>
        <p:txBody>
          <a:bodyPr/>
          <a:lstStyle/>
          <a:p>
            <a:r>
              <a:rPr lang="en-US" altLang="en-US" dirty="0"/>
              <a:t>Example: </a:t>
            </a:r>
            <a:r>
              <a:rPr lang="en-US" altLang="en-US" dirty="0" err="1"/>
              <a:t>SF</a:t>
            </a:r>
            <a:r>
              <a:rPr lang="en-US" altLang="en-US" i="1" dirty="0" err="1"/>
              <a:t>park</a:t>
            </a:r>
            <a:endParaRPr lang="en-US" altLang="en-US" i="1" dirty="0"/>
          </a:p>
        </p:txBody>
      </p:sp>
      <p:sp>
        <p:nvSpPr>
          <p:cNvPr id="10243" name="Content Placeholder 2">
            <a:extLst>
              <a:ext uri="{FF2B5EF4-FFF2-40B4-BE49-F238E27FC236}">
                <a16:creationId xmlns:a16="http://schemas.microsoft.com/office/drawing/2014/main" id="{FBC0ABA1-0740-4A82-B583-C7ED3F915337}"/>
              </a:ext>
            </a:extLst>
          </p:cNvPr>
          <p:cNvSpPr>
            <a:spLocks noGrp="1"/>
          </p:cNvSpPr>
          <p:nvPr>
            <p:ph idx="1"/>
          </p:nvPr>
        </p:nvSpPr>
        <p:spPr>
          <a:xfrm>
            <a:off x="359508" y="1090018"/>
            <a:ext cx="5126892" cy="3735982"/>
          </a:xfrm>
        </p:spPr>
        <p:txBody>
          <a:bodyPr>
            <a:normAutofit lnSpcReduction="10000"/>
          </a:bodyPr>
          <a:lstStyle/>
          <a:p>
            <a:r>
              <a:rPr lang="en-US" altLang="en-US" dirty="0"/>
              <a:t>Expected benefits: </a:t>
            </a:r>
          </a:p>
          <a:p>
            <a:pPr lvl="1"/>
            <a:r>
              <a:rPr lang="en-US" altLang="en-US" dirty="0"/>
              <a:t>Easier parking, faster public transit, safer bicycles and pedestrians, and better businesses and neighborhoods</a:t>
            </a:r>
          </a:p>
          <a:p>
            <a:r>
              <a:rPr lang="en-US" altLang="en-US" dirty="0"/>
              <a:t>Results: </a:t>
            </a:r>
          </a:p>
          <a:p>
            <a:pPr lvl="1"/>
            <a:r>
              <a:rPr lang="en-US" altLang="en-US" dirty="0"/>
              <a:t>Average occupancy fell, but minimum vacancy had no change</a:t>
            </a:r>
          </a:p>
          <a:p>
            <a:pPr lvl="1"/>
            <a:r>
              <a:rPr lang="en-US" altLang="en-US" dirty="0"/>
              <a:t>Transit speeds: mixed results, some improvement</a:t>
            </a:r>
          </a:p>
          <a:p>
            <a:pPr lvl="1"/>
            <a:r>
              <a:rPr lang="en-US" altLang="en-US" dirty="0"/>
              <a:t>Ped/bike safety: no strong evaluation metrics!</a:t>
            </a:r>
          </a:p>
        </p:txBody>
      </p:sp>
      <p:sp>
        <p:nvSpPr>
          <p:cNvPr id="5" name="Slide Number Placeholder 3">
            <a:extLst>
              <a:ext uri="{FF2B5EF4-FFF2-40B4-BE49-F238E27FC236}">
                <a16:creationId xmlns:a16="http://schemas.microsoft.com/office/drawing/2014/main" id="{1A028824-7C48-4591-BA69-EBC7D2B96E8F}"/>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33</a:t>
            </a:fld>
            <a:endParaRPr lang="en-US" dirty="0"/>
          </a:p>
        </p:txBody>
      </p:sp>
      <p:pic>
        <p:nvPicPr>
          <p:cNvPr id="1026" name="Picture 2" descr="Cartoon book with &quot;SFpark&quot; on the cover ">
            <a:extLst>
              <a:ext uri="{FF2B5EF4-FFF2-40B4-BE49-F238E27FC236}">
                <a16:creationId xmlns:a16="http://schemas.microsoft.com/office/drawing/2014/main" id="{36FD3969-A089-4325-8BD8-83BCCB4594F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37958" y="1634420"/>
            <a:ext cx="2241550" cy="22415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2D8D22B2-F08E-40AF-BCE2-92D71BEBEB06}"/>
              </a:ext>
            </a:extLst>
          </p:cNvPr>
          <p:cNvSpPr txBox="1">
            <a:spLocks/>
          </p:cNvSpPr>
          <p:nvPr/>
        </p:nvSpPr>
        <p:spPr>
          <a:xfrm>
            <a:off x="5390270" y="3913016"/>
            <a:ext cx="2589238" cy="223088"/>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r"/>
            <a:r>
              <a:rPr lang="en-US" altLang="en-US" sz="1050" i="1" spc="0" dirty="0">
                <a:solidFill>
                  <a:schemeClr val="tx1"/>
                </a:solidFill>
              </a:rPr>
              <a:t>SFMTA</a:t>
            </a:r>
          </a:p>
        </p:txBody>
      </p:sp>
    </p:spTree>
    <p:extLst>
      <p:ext uri="{BB962C8B-B14F-4D97-AF65-F5344CB8AC3E}">
        <p14:creationId xmlns:p14="http://schemas.microsoft.com/office/powerpoint/2010/main" val="403379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55A3A-63EB-43D3-A33D-B1FD9803A78B}"/>
              </a:ext>
            </a:extLst>
          </p:cNvPr>
          <p:cNvSpPr>
            <a:spLocks noGrp="1"/>
          </p:cNvSpPr>
          <p:nvPr>
            <p:ph type="title"/>
          </p:nvPr>
        </p:nvSpPr>
        <p:spPr/>
        <p:txBody>
          <a:bodyPr/>
          <a:lstStyle/>
          <a:p>
            <a:r>
              <a:rPr lang="en-US" sz="3600" dirty="0"/>
              <a:t>International Lessons: Encouraging Walking and Bicycling</a:t>
            </a:r>
          </a:p>
        </p:txBody>
      </p:sp>
      <p:sp>
        <p:nvSpPr>
          <p:cNvPr id="3" name="Content Placeholder 2">
            <a:extLst>
              <a:ext uri="{FF2B5EF4-FFF2-40B4-BE49-F238E27FC236}">
                <a16:creationId xmlns:a16="http://schemas.microsoft.com/office/drawing/2014/main" id="{05D9796F-5607-4589-A817-F077368A2120}"/>
              </a:ext>
            </a:extLst>
          </p:cNvPr>
          <p:cNvSpPr>
            <a:spLocks noGrp="1"/>
          </p:cNvSpPr>
          <p:nvPr>
            <p:ph idx="1"/>
          </p:nvPr>
        </p:nvSpPr>
        <p:spPr>
          <a:xfrm>
            <a:off x="359508" y="1245140"/>
            <a:ext cx="7266977" cy="3555460"/>
          </a:xfrm>
        </p:spPr>
        <p:txBody>
          <a:bodyPr>
            <a:normAutofit/>
          </a:bodyPr>
          <a:lstStyle/>
          <a:p>
            <a:r>
              <a:rPr lang="en-US" dirty="0"/>
              <a:t>Discourage driving and make bicycling convenient </a:t>
            </a:r>
          </a:p>
          <a:p>
            <a:pPr lvl="1"/>
            <a:r>
              <a:rPr lang="en-US" dirty="0"/>
              <a:t>Stricter limits on autos (e.g., registration, licensing, congestion pricing, parking removal)</a:t>
            </a:r>
          </a:p>
          <a:p>
            <a:r>
              <a:rPr lang="en-US" dirty="0"/>
              <a:t>Cultural supports for walking/bicycling</a:t>
            </a:r>
          </a:p>
          <a:p>
            <a:pPr lvl="1"/>
            <a:r>
              <a:rPr lang="en-US" dirty="0"/>
              <a:t>Tradition</a:t>
            </a:r>
          </a:p>
          <a:p>
            <a:pPr lvl="1"/>
            <a:r>
              <a:rPr lang="en-US" dirty="0"/>
              <a:t>Peer network</a:t>
            </a:r>
          </a:p>
          <a:p>
            <a:pPr lvl="1"/>
            <a:r>
              <a:rPr lang="en-US" dirty="0"/>
              <a:t>Education</a:t>
            </a:r>
          </a:p>
          <a:p>
            <a:pPr lvl="1"/>
            <a:r>
              <a:rPr lang="en-US" dirty="0"/>
              <a:t>Enforcement</a:t>
            </a:r>
          </a:p>
          <a:p>
            <a:pPr lvl="1"/>
            <a:r>
              <a:rPr lang="en-US" dirty="0"/>
              <a:t>Grassroots advocacy</a:t>
            </a:r>
          </a:p>
          <a:p>
            <a:endParaRPr lang="en-US" dirty="0"/>
          </a:p>
        </p:txBody>
      </p:sp>
      <p:sp>
        <p:nvSpPr>
          <p:cNvPr id="4" name="Slide Number Placeholder 3">
            <a:extLst>
              <a:ext uri="{FF2B5EF4-FFF2-40B4-BE49-F238E27FC236}">
                <a16:creationId xmlns:a16="http://schemas.microsoft.com/office/drawing/2014/main" id="{FA95F8B4-CF0A-468A-AF37-93CB105FC539}"/>
              </a:ext>
            </a:extLst>
          </p:cNvPr>
          <p:cNvSpPr>
            <a:spLocks noGrp="1"/>
          </p:cNvSpPr>
          <p:nvPr>
            <p:ph type="sldNum" sz="quarter" idx="12"/>
          </p:nvPr>
        </p:nvSpPr>
        <p:spPr/>
        <p:txBody>
          <a:bodyPr/>
          <a:lstStyle/>
          <a:p>
            <a:fld id="{588A7B10-5B59-5847-A2D4-DA6B67CC2B64}" type="slidenum">
              <a:rPr lang="en-US" smtClean="0"/>
              <a:t>34</a:t>
            </a:fld>
            <a:endParaRPr lang="en-US"/>
          </a:p>
        </p:txBody>
      </p:sp>
      <p:pic>
        <p:nvPicPr>
          <p:cNvPr id="5" name="Picture 4" descr="Man riding a bike drapes his arm over a child riding a bike next to him ">
            <a:extLst>
              <a:ext uri="{FF2B5EF4-FFF2-40B4-BE49-F238E27FC236}">
                <a16:creationId xmlns:a16="http://schemas.microsoft.com/office/drawing/2014/main" id="{E575C96E-28A5-490B-9B0D-FC14902A2AC3}"/>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639226" y="2850203"/>
            <a:ext cx="3232938" cy="2129152"/>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CE9B2AA-8381-4114-BC04-4D9C47E8CA47}"/>
              </a:ext>
            </a:extLst>
          </p:cNvPr>
          <p:cNvSpPr txBox="1"/>
          <p:nvPr/>
        </p:nvSpPr>
        <p:spPr>
          <a:xfrm rot="16200000">
            <a:off x="6411852" y="4369739"/>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Laura Sandt</a:t>
            </a:r>
          </a:p>
        </p:txBody>
      </p:sp>
    </p:spTree>
    <p:extLst>
      <p:ext uri="{BB962C8B-B14F-4D97-AF65-F5344CB8AC3E}">
        <p14:creationId xmlns:p14="http://schemas.microsoft.com/office/powerpoint/2010/main" val="725081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0832-CB9A-4A65-A8C8-7EC49BCD458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5550D730-D4AC-4744-9DA4-CF606CEDD8A0}"/>
              </a:ext>
            </a:extLst>
          </p:cNvPr>
          <p:cNvSpPr>
            <a:spLocks noGrp="1"/>
          </p:cNvSpPr>
          <p:nvPr>
            <p:ph idx="1"/>
          </p:nvPr>
        </p:nvSpPr>
        <p:spPr/>
        <p:txBody>
          <a:bodyPr/>
          <a:lstStyle/>
          <a:p>
            <a:r>
              <a:rPr lang="en-US" dirty="0"/>
              <a:t>Factors associated with walking and bicycling interact with each other and may not have the same relationship for all socioeconomic groups</a:t>
            </a:r>
          </a:p>
          <a:p>
            <a:r>
              <a:rPr lang="en-US" dirty="0"/>
              <a:t>Land use policies can hinder or encourage walking and bicycling trips</a:t>
            </a:r>
          </a:p>
          <a:p>
            <a:r>
              <a:rPr lang="en-US" dirty="0"/>
              <a:t>People make situational tradeoffs when choosing a travel mode</a:t>
            </a:r>
          </a:p>
        </p:txBody>
      </p:sp>
      <p:sp>
        <p:nvSpPr>
          <p:cNvPr id="4" name="Slide Number Placeholder 3">
            <a:extLst>
              <a:ext uri="{FF2B5EF4-FFF2-40B4-BE49-F238E27FC236}">
                <a16:creationId xmlns:a16="http://schemas.microsoft.com/office/drawing/2014/main" id="{5D38BFEB-6C47-4AD1-880B-149B7DC8AEA6}"/>
              </a:ext>
            </a:extLst>
          </p:cNvPr>
          <p:cNvSpPr>
            <a:spLocks noGrp="1"/>
          </p:cNvSpPr>
          <p:nvPr>
            <p:ph type="sldNum" sz="quarter" idx="12"/>
          </p:nvPr>
        </p:nvSpPr>
        <p:spPr/>
        <p:txBody>
          <a:bodyPr/>
          <a:lstStyle/>
          <a:p>
            <a:fld id="{588A7B10-5B59-5847-A2D4-DA6B67CC2B64}" type="slidenum">
              <a:rPr lang="en-US" smtClean="0"/>
              <a:t>35</a:t>
            </a:fld>
            <a:endParaRPr lang="en-US"/>
          </a:p>
        </p:txBody>
      </p:sp>
    </p:spTree>
    <p:extLst>
      <p:ext uri="{BB962C8B-B14F-4D97-AF65-F5344CB8AC3E}">
        <p14:creationId xmlns:p14="http://schemas.microsoft.com/office/powerpoint/2010/main" val="2003087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7A33245-FB9B-452D-B5D0-117F859AF8C4}"/>
              </a:ext>
            </a:extLst>
          </p:cNvPr>
          <p:cNvSpPr>
            <a:spLocks noGrp="1" noChangeArrowheads="1"/>
          </p:cNvSpPr>
          <p:nvPr>
            <p:ph type="title"/>
          </p:nvPr>
        </p:nvSpPr>
        <p:spPr>
          <a:xfrm>
            <a:off x="359508" y="205979"/>
            <a:ext cx="7620000" cy="857250"/>
          </a:xfrm>
        </p:spPr>
        <p:txBody>
          <a:bodyPr/>
          <a:lstStyle/>
          <a:p>
            <a:pPr eaLnBrk="1" hangingPunct="1"/>
            <a:r>
              <a:rPr lang="en-US" altLang="en-US" sz="4000" dirty="0"/>
              <a:t>How Have We Built Our Urban Roadway System?</a:t>
            </a:r>
          </a:p>
        </p:txBody>
      </p:sp>
      <p:pic>
        <p:nvPicPr>
          <p:cNvPr id="37892" name="Picture 2">
            <a:extLst>
              <a:ext uri="{FF2B5EF4-FFF2-40B4-BE49-F238E27FC236}">
                <a16:creationId xmlns:a16="http://schemas.microsoft.com/office/drawing/2014/main" id="{77DB588F-A363-4F6A-839E-97BA0FC0EF3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748762" y="1304017"/>
            <a:ext cx="6841492" cy="33147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DDE692E-5FCC-42EB-A1EC-EEB2299D2B86}"/>
              </a:ext>
            </a:extLst>
          </p:cNvPr>
          <p:cNvSpPr>
            <a:spLocks noGrp="1"/>
          </p:cNvSpPr>
          <p:nvPr>
            <p:ph idx="1"/>
          </p:nvPr>
        </p:nvSpPr>
        <p:spPr>
          <a:xfrm>
            <a:off x="359508" y="4618717"/>
            <a:ext cx="7620000" cy="417286"/>
          </a:xfrm>
        </p:spPr>
        <p:txBody>
          <a:bodyPr>
            <a:normAutofit lnSpcReduction="10000"/>
          </a:bodyPr>
          <a:lstStyle/>
          <a:p>
            <a:pPr marL="114300" indent="0" algn="ctr">
              <a:buNone/>
            </a:pPr>
            <a:r>
              <a:rPr lang="en-US" dirty="0"/>
              <a:t>To </a:t>
            </a:r>
            <a:r>
              <a:rPr lang="en-US" u="sng" dirty="0"/>
              <a:t>facilitate</a:t>
            </a:r>
            <a:r>
              <a:rPr lang="en-US" dirty="0"/>
              <a:t> travel over longer distances</a:t>
            </a:r>
          </a:p>
        </p:txBody>
      </p:sp>
      <p:sp>
        <p:nvSpPr>
          <p:cNvPr id="5" name="TextBox 4">
            <a:extLst>
              <a:ext uri="{FF2B5EF4-FFF2-40B4-BE49-F238E27FC236}">
                <a16:creationId xmlns:a16="http://schemas.microsoft.com/office/drawing/2014/main" id="{F4C4D3C2-B5CB-4D7E-B0B7-180D49A29ED7}"/>
              </a:ext>
            </a:extLst>
          </p:cNvPr>
          <p:cNvSpPr txBox="1"/>
          <p:nvPr/>
        </p:nvSpPr>
        <p:spPr>
          <a:xfrm rot="16200000">
            <a:off x="7064506" y="3823104"/>
            <a:ext cx="1329615" cy="261610"/>
          </a:xfrm>
          <a:prstGeom prst="rect">
            <a:avLst/>
          </a:prstGeom>
          <a:noFill/>
        </p:spPr>
        <p:txBody>
          <a:bodyPr wrap="square" rtlCol="0">
            <a:spAutoFit/>
          </a:bodyPr>
          <a:lstStyle/>
          <a:p>
            <a:r>
              <a:rPr lang="en-US" sz="1050" i="1" dirty="0">
                <a:solidFill>
                  <a:schemeClr val="accent3">
                    <a:lumMod val="10000"/>
                  </a:schemeClr>
                </a:solidFill>
              </a:rPr>
              <a:t>FHWA/PBIC</a:t>
            </a:r>
          </a:p>
        </p:txBody>
      </p:sp>
      <p:sp>
        <p:nvSpPr>
          <p:cNvPr id="6" name="Slide Number Placeholder 3">
            <a:extLst>
              <a:ext uri="{FF2B5EF4-FFF2-40B4-BE49-F238E27FC236}">
                <a16:creationId xmlns:a16="http://schemas.microsoft.com/office/drawing/2014/main" id="{24D20D09-2FD7-4C6C-B9F4-F39439847F38}"/>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5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80986-1781-4FFD-969F-9CA983FB34B8}"/>
              </a:ext>
            </a:extLst>
          </p:cNvPr>
          <p:cNvSpPr>
            <a:spLocks noGrp="1"/>
          </p:cNvSpPr>
          <p:nvPr>
            <p:ph type="title"/>
          </p:nvPr>
        </p:nvSpPr>
        <p:spPr/>
        <p:txBody>
          <a:bodyPr/>
          <a:lstStyle/>
          <a:p>
            <a:r>
              <a:rPr lang="en-US" dirty="0"/>
              <a:t>Who Are Streets For?</a:t>
            </a:r>
          </a:p>
        </p:txBody>
      </p:sp>
      <p:sp>
        <p:nvSpPr>
          <p:cNvPr id="4" name="Slide Number Placeholder 3">
            <a:extLst>
              <a:ext uri="{FF2B5EF4-FFF2-40B4-BE49-F238E27FC236}">
                <a16:creationId xmlns:a16="http://schemas.microsoft.com/office/drawing/2014/main" id="{9AB4D85D-D32C-40A3-8C4A-DD2DA167C785}"/>
              </a:ext>
            </a:extLst>
          </p:cNvPr>
          <p:cNvSpPr>
            <a:spLocks noGrp="1"/>
          </p:cNvSpPr>
          <p:nvPr>
            <p:ph type="sldNum" sz="quarter" idx="12"/>
          </p:nvPr>
        </p:nvSpPr>
        <p:spPr/>
        <p:txBody>
          <a:bodyPr/>
          <a:lstStyle/>
          <a:p>
            <a:fld id="{588A7B10-5B59-5847-A2D4-DA6B67CC2B64}" type="slidenum">
              <a:rPr lang="en-US" smtClean="0"/>
              <a:t>5</a:t>
            </a:fld>
            <a:endParaRPr lang="en-US"/>
          </a:p>
        </p:txBody>
      </p:sp>
      <p:pic>
        <p:nvPicPr>
          <p:cNvPr id="1026" name="Picture 2" descr="People walk on a busy commercial street lined by buildings in Copenhagen, Denmark ">
            <a:extLst>
              <a:ext uri="{FF2B5EF4-FFF2-40B4-BE49-F238E27FC236}">
                <a16:creationId xmlns:a16="http://schemas.microsoft.com/office/drawing/2014/main" id="{CB438E23-064A-45D7-987E-EACF5D557A0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9508" y="1546860"/>
            <a:ext cx="3638551" cy="272891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466DF8C-8922-42B8-908F-DB5D47795881}"/>
              </a:ext>
            </a:extLst>
          </p:cNvPr>
          <p:cNvSpPr txBox="1"/>
          <p:nvPr/>
        </p:nvSpPr>
        <p:spPr>
          <a:xfrm>
            <a:off x="862747" y="4275773"/>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Ryan Snyder</a:t>
            </a:r>
          </a:p>
        </p:txBody>
      </p:sp>
      <p:pic>
        <p:nvPicPr>
          <p:cNvPr id="1028" name="Picture 4" descr="Cars approach a red light on a multilane highway in Charlottesville, Virginia ">
            <a:extLst>
              <a:ext uri="{FF2B5EF4-FFF2-40B4-BE49-F238E27FC236}">
                <a16:creationId xmlns:a16="http://schemas.microsoft.com/office/drawing/2014/main" id="{D682012C-B9E0-42E0-9078-21600C7121B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40957" y="1546859"/>
            <a:ext cx="3638551" cy="272891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3EE8D61-ACBB-4C3C-9036-DEF940105550}"/>
              </a:ext>
            </a:extLst>
          </p:cNvPr>
          <p:cNvSpPr txBox="1"/>
          <p:nvPr/>
        </p:nvSpPr>
        <p:spPr>
          <a:xfrm>
            <a:off x="4844196" y="4275773"/>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Dan Burden</a:t>
            </a:r>
          </a:p>
        </p:txBody>
      </p:sp>
    </p:spTree>
    <p:extLst>
      <p:ext uri="{BB962C8B-B14F-4D97-AF65-F5344CB8AC3E}">
        <p14:creationId xmlns:p14="http://schemas.microsoft.com/office/powerpoint/2010/main" val="4119709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Factors Associated with Walking and Bicycling</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414462"/>
            <a:ext cx="7620000" cy="3386137"/>
          </a:xfrm>
        </p:spPr>
        <p:txBody>
          <a:bodyPr>
            <a:normAutofit/>
          </a:bodyPr>
          <a:lstStyle/>
          <a:p>
            <a:r>
              <a:rPr lang="en-US" dirty="0"/>
              <a:t>Land use</a:t>
            </a:r>
          </a:p>
          <a:p>
            <a:r>
              <a:rPr lang="en-US" dirty="0"/>
              <a:t>Community design</a:t>
            </a:r>
          </a:p>
          <a:p>
            <a:r>
              <a:rPr lang="en-US" dirty="0"/>
              <a:t>Transportation system</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6</a:t>
            </a:fld>
            <a:endParaRPr lang="en-US" dirty="0"/>
          </a:p>
        </p:txBody>
      </p:sp>
      <p:cxnSp>
        <p:nvCxnSpPr>
          <p:cNvPr id="6" name="Straight Connector 5">
            <a:extLst>
              <a:ext uri="{FF2B5EF4-FFF2-40B4-BE49-F238E27FC236}">
                <a16:creationId xmlns:a16="http://schemas.microsoft.com/office/drawing/2014/main" id="{89F2167A-F3CC-437D-9B76-AFBC5EB466CA}"/>
              </a:ext>
            </a:extLst>
          </p:cNvPr>
          <p:cNvCxnSpPr>
            <a:cxnSpLocks/>
          </p:cNvCxnSpPr>
          <p:nvPr/>
        </p:nvCxnSpPr>
        <p:spPr>
          <a:xfrm>
            <a:off x="2619829" y="1582057"/>
            <a:ext cx="1153885" cy="23222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81E9CD-B2EB-43BF-94C4-5D660AA7F3F9}"/>
              </a:ext>
            </a:extLst>
          </p:cNvPr>
          <p:cNvCxnSpPr/>
          <p:nvPr/>
        </p:nvCxnSpPr>
        <p:spPr>
          <a:xfrm flipV="1">
            <a:off x="3149600" y="1814286"/>
            <a:ext cx="616857" cy="246743"/>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67D4F6F-B182-4AF4-8AD6-4069511A4E14}"/>
              </a:ext>
            </a:extLst>
          </p:cNvPr>
          <p:cNvSpPr txBox="1"/>
          <p:nvPr/>
        </p:nvSpPr>
        <p:spPr>
          <a:xfrm>
            <a:off x="3886200" y="1531898"/>
            <a:ext cx="3461231" cy="646331"/>
          </a:xfrm>
          <a:prstGeom prst="rect">
            <a:avLst/>
          </a:prstGeom>
          <a:noFill/>
        </p:spPr>
        <p:txBody>
          <a:bodyPr wrap="square" rtlCol="0">
            <a:spAutoFit/>
          </a:bodyPr>
          <a:lstStyle/>
          <a:p>
            <a:r>
              <a:rPr lang="en-US" dirty="0">
                <a:solidFill>
                  <a:schemeClr val="tx2"/>
                </a:solidFill>
              </a:rPr>
              <a:t>This is where we will be spending time for this lesson</a:t>
            </a:r>
          </a:p>
        </p:txBody>
      </p:sp>
    </p:spTree>
    <p:extLst>
      <p:ext uri="{BB962C8B-B14F-4D97-AF65-F5344CB8AC3E}">
        <p14:creationId xmlns:p14="http://schemas.microsoft.com/office/powerpoint/2010/main" val="3865608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Factors Associated with Walking and Bicycling</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414462"/>
            <a:ext cx="3794124" cy="3386137"/>
          </a:xfrm>
        </p:spPr>
        <p:txBody>
          <a:bodyPr>
            <a:normAutofit/>
          </a:bodyPr>
          <a:lstStyle/>
          <a:p>
            <a:pPr marL="114300" indent="0">
              <a:buNone/>
            </a:pPr>
            <a:r>
              <a:rPr lang="en-US" dirty="0"/>
              <a:t>Other:</a:t>
            </a:r>
          </a:p>
          <a:p>
            <a:r>
              <a:rPr lang="en-US" dirty="0"/>
              <a:t>Natural environment</a:t>
            </a:r>
          </a:p>
          <a:p>
            <a:pPr lvl="1"/>
            <a:r>
              <a:rPr lang="en-US" dirty="0"/>
              <a:t>Topography, precipitation, temperature</a:t>
            </a:r>
          </a:p>
          <a:p>
            <a:r>
              <a:rPr lang="en-US" dirty="0"/>
              <a:t>Socioeconomic characteristics</a:t>
            </a:r>
          </a:p>
          <a:p>
            <a:pPr lvl="1"/>
            <a:r>
              <a:rPr lang="en-US" dirty="0"/>
              <a:t>Auto ownership, age, physical ability, gender, student status, income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7</a:t>
            </a:fld>
            <a:endParaRPr lang="en-US" dirty="0"/>
          </a:p>
        </p:txBody>
      </p:sp>
      <p:pic>
        <p:nvPicPr>
          <p:cNvPr id="2050" name="Picture 2" descr="People walk past each other on a sidewalk that is on hilly road adjacent to an old brick building ">
            <a:extLst>
              <a:ext uri="{FF2B5EF4-FFF2-40B4-BE49-F238E27FC236}">
                <a16:creationId xmlns:a16="http://schemas.microsoft.com/office/drawing/2014/main" id="{6B8D0D1D-6658-41B1-9A0B-C8F9EED1D39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21628" y="1673157"/>
            <a:ext cx="3986155" cy="2285526"/>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C874DA7-5CEB-45F8-8AE4-32F24BDDAF45}"/>
              </a:ext>
            </a:extLst>
          </p:cNvPr>
          <p:cNvSpPr txBox="1"/>
          <p:nvPr/>
        </p:nvSpPr>
        <p:spPr>
          <a:xfrm>
            <a:off x="4972471" y="3962311"/>
            <a:ext cx="3135312" cy="261610"/>
          </a:xfrm>
          <a:prstGeom prst="rect">
            <a:avLst/>
          </a:prstGeom>
          <a:noFill/>
        </p:spPr>
        <p:txBody>
          <a:bodyPr wrap="square" rtlCol="0">
            <a:spAutoFit/>
          </a:bodyPr>
          <a:lstStyle/>
          <a:p>
            <a:pPr algn="r"/>
            <a:r>
              <a:rPr lang="en-US" sz="1050" i="1" dirty="0">
                <a:solidFill>
                  <a:schemeClr val="accent3">
                    <a:lumMod val="10000"/>
                  </a:schemeClr>
                </a:solidFill>
              </a:rPr>
              <a:t>pedbikeimages.org – </a:t>
            </a:r>
            <a:r>
              <a:rPr lang="en-US" sz="1050" i="1" dirty="0" err="1">
                <a:solidFill>
                  <a:schemeClr val="accent3">
                    <a:lumMod val="10000"/>
                  </a:schemeClr>
                </a:solidFill>
              </a:rPr>
              <a:t>Lyubov</a:t>
            </a:r>
            <a:r>
              <a:rPr lang="en-US" sz="1050" i="1" dirty="0">
                <a:solidFill>
                  <a:schemeClr val="accent3">
                    <a:lumMod val="10000"/>
                  </a:schemeClr>
                </a:solidFill>
              </a:rPr>
              <a:t> </a:t>
            </a:r>
            <a:r>
              <a:rPr lang="en-US" sz="1050" i="1" dirty="0" err="1">
                <a:solidFill>
                  <a:schemeClr val="accent3">
                    <a:lumMod val="10000"/>
                  </a:schemeClr>
                </a:solidFill>
              </a:rPr>
              <a:t>Zuyeva</a:t>
            </a:r>
            <a:endParaRPr lang="en-US" sz="1050" i="1" dirty="0">
              <a:solidFill>
                <a:schemeClr val="accent3">
                  <a:lumMod val="10000"/>
                </a:schemeClr>
              </a:solidFill>
            </a:endParaRPr>
          </a:p>
        </p:txBody>
      </p:sp>
    </p:spTree>
    <p:extLst>
      <p:ext uri="{BB962C8B-B14F-4D97-AF65-F5344CB8AC3E}">
        <p14:creationId xmlns:p14="http://schemas.microsoft.com/office/powerpoint/2010/main" val="295155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E1AFF-AF86-483F-A03C-ACA25AADD9ED}"/>
              </a:ext>
            </a:extLst>
          </p:cNvPr>
          <p:cNvSpPr>
            <a:spLocks noGrp="1"/>
          </p:cNvSpPr>
          <p:nvPr>
            <p:ph type="title"/>
          </p:nvPr>
        </p:nvSpPr>
        <p:spPr/>
        <p:txBody>
          <a:bodyPr/>
          <a:lstStyle/>
          <a:p>
            <a:r>
              <a:rPr lang="en-US" dirty="0"/>
              <a:t>Socioeconomic Factors</a:t>
            </a:r>
          </a:p>
        </p:txBody>
      </p:sp>
      <p:pic>
        <p:nvPicPr>
          <p:cNvPr id="5" name="Content Placeholder 4" descr="Bar chart. Shows Walking &amp; Bicycling to work by household income. As household income increases, walking &amp; bicycling to work decreases (until over $150,000 dollars where there is a slight increase). ">
            <a:extLst>
              <a:ext uri="{FF2B5EF4-FFF2-40B4-BE49-F238E27FC236}">
                <a16:creationId xmlns:a16="http://schemas.microsoft.com/office/drawing/2014/main" id="{61C44AC9-78FB-4274-8AB5-3B20C6679E57}"/>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58391" y="1267959"/>
            <a:ext cx="4239217" cy="3553321"/>
          </a:xfrm>
          <a:prstGeom prst="rect">
            <a:avLst/>
          </a:prstGeom>
          <a:effectLst>
            <a:softEdge rad="101600"/>
          </a:effectLst>
        </p:spPr>
      </p:pic>
      <p:sp>
        <p:nvSpPr>
          <p:cNvPr id="4" name="Slide Number Placeholder 3">
            <a:extLst>
              <a:ext uri="{FF2B5EF4-FFF2-40B4-BE49-F238E27FC236}">
                <a16:creationId xmlns:a16="http://schemas.microsoft.com/office/drawing/2014/main" id="{66A61D38-E308-428A-AB33-7209D822761A}"/>
              </a:ext>
            </a:extLst>
          </p:cNvPr>
          <p:cNvSpPr>
            <a:spLocks noGrp="1"/>
          </p:cNvSpPr>
          <p:nvPr>
            <p:ph type="sldNum" sz="quarter" idx="12"/>
          </p:nvPr>
        </p:nvSpPr>
        <p:spPr/>
        <p:txBody>
          <a:bodyPr/>
          <a:lstStyle/>
          <a:p>
            <a:fld id="{588A7B10-5B59-5847-A2D4-DA6B67CC2B64}" type="slidenum">
              <a:rPr lang="en-US" smtClean="0"/>
              <a:t>8</a:t>
            </a:fld>
            <a:endParaRPr lang="en-US"/>
          </a:p>
        </p:txBody>
      </p:sp>
      <p:pic>
        <p:nvPicPr>
          <p:cNvPr id="6" name="Picture 5" descr="Bar chart. Shows access to automobiles for low-income americans by race. 12.1 percent of white low-income americans have no access, 25 percent of latino low-income americans have no access, and 33 percent of low-income african americans have no access. ">
            <a:extLst>
              <a:ext uri="{FF2B5EF4-FFF2-40B4-BE49-F238E27FC236}">
                <a16:creationId xmlns:a16="http://schemas.microsoft.com/office/drawing/2014/main" id="{546EEA49-F88D-4FD4-87EB-0C0A9D09E09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1162" y="1944329"/>
            <a:ext cx="3581900" cy="2876951"/>
          </a:xfrm>
          <a:prstGeom prst="rect">
            <a:avLst/>
          </a:prstGeom>
          <a:effectLst>
            <a:softEdge rad="88900"/>
          </a:effectLst>
        </p:spPr>
      </p:pic>
      <p:sp>
        <p:nvSpPr>
          <p:cNvPr id="7" name="TextBox 6">
            <a:extLst>
              <a:ext uri="{FF2B5EF4-FFF2-40B4-BE49-F238E27FC236}">
                <a16:creationId xmlns:a16="http://schemas.microsoft.com/office/drawing/2014/main" id="{AB8EE221-E75E-48AC-A7ED-868092689B11}"/>
              </a:ext>
            </a:extLst>
          </p:cNvPr>
          <p:cNvSpPr txBox="1"/>
          <p:nvPr/>
        </p:nvSpPr>
        <p:spPr>
          <a:xfrm>
            <a:off x="4844196" y="4821280"/>
            <a:ext cx="3135312" cy="261610"/>
          </a:xfrm>
          <a:prstGeom prst="rect">
            <a:avLst/>
          </a:prstGeom>
          <a:noFill/>
        </p:spPr>
        <p:txBody>
          <a:bodyPr wrap="square" rtlCol="0">
            <a:spAutoFit/>
          </a:bodyPr>
          <a:lstStyle/>
          <a:p>
            <a:pPr algn="r"/>
            <a:r>
              <a:rPr lang="en-US" sz="1050" i="1" dirty="0">
                <a:solidFill>
                  <a:schemeClr val="accent3">
                    <a:lumMod val="10000"/>
                  </a:schemeClr>
                </a:solidFill>
              </a:rPr>
              <a:t>Safe Routes to School National Partnership</a:t>
            </a:r>
          </a:p>
        </p:txBody>
      </p:sp>
    </p:spTree>
    <p:extLst>
      <p:ext uri="{BB962C8B-B14F-4D97-AF65-F5344CB8AC3E}">
        <p14:creationId xmlns:p14="http://schemas.microsoft.com/office/powerpoint/2010/main" val="539209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4EADC-7B6A-4E10-8BAC-5D0295E03985}"/>
              </a:ext>
            </a:extLst>
          </p:cNvPr>
          <p:cNvSpPr>
            <a:spLocks noGrp="1"/>
          </p:cNvSpPr>
          <p:nvPr>
            <p:ph type="title"/>
          </p:nvPr>
        </p:nvSpPr>
        <p:spPr/>
        <p:txBody>
          <a:bodyPr>
            <a:normAutofit/>
          </a:bodyPr>
          <a:lstStyle/>
          <a:p>
            <a:r>
              <a:rPr lang="en-US" dirty="0"/>
              <a:t>LAND USE and Site Design Policies</a:t>
            </a:r>
          </a:p>
        </p:txBody>
      </p:sp>
      <p:sp>
        <p:nvSpPr>
          <p:cNvPr id="3" name="Text Placeholder 2">
            <a:extLst>
              <a:ext uri="{FF2B5EF4-FFF2-40B4-BE49-F238E27FC236}">
                <a16:creationId xmlns:a16="http://schemas.microsoft.com/office/drawing/2014/main" id="{077B769C-B787-4F08-AB46-032E99606FF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F9781D-92BE-4E91-8A24-37E63793817A}"/>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37803741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3719</TotalTime>
  <Words>4869</Words>
  <Application>Microsoft Office PowerPoint</Application>
  <PresentationFormat>On-screen Show (16:9)</PresentationFormat>
  <Paragraphs>393</Paragraphs>
  <Slides>35</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Franklin Gothic Medium</vt:lpstr>
      <vt:lpstr>Tahoma</vt:lpstr>
      <vt:lpstr>Times New Roman</vt:lpstr>
      <vt:lpstr>HSRC_FHWA_16x9</vt:lpstr>
      <vt:lpstr>Factors Influencing Mode Choice</vt:lpstr>
      <vt:lpstr>Module Outline</vt:lpstr>
      <vt:lpstr>Why Do We Have Cities?</vt:lpstr>
      <vt:lpstr>How Have We Built Our Urban Roadway System?</vt:lpstr>
      <vt:lpstr>Who Are Streets For?</vt:lpstr>
      <vt:lpstr>Factors Associated with Walking and Bicycling</vt:lpstr>
      <vt:lpstr>Factors Associated with Walking and Bicycling</vt:lpstr>
      <vt:lpstr>Socioeconomic Factors</vt:lpstr>
      <vt:lpstr>LAND USE and Site Design Policies</vt:lpstr>
      <vt:lpstr>Land Use – Zoning </vt:lpstr>
      <vt:lpstr>PowerPoint Presentation</vt:lpstr>
      <vt:lpstr>Land Use – Zoning </vt:lpstr>
      <vt:lpstr>PowerPoint Presentation</vt:lpstr>
      <vt:lpstr>Land Use – Connectivity </vt:lpstr>
      <vt:lpstr>PowerPoint Presentation</vt:lpstr>
      <vt:lpstr>Land Use Tools – Urban Form</vt:lpstr>
      <vt:lpstr>Land Use Tools – Site Design</vt:lpstr>
      <vt:lpstr>Land Use Tools – Economic Development</vt:lpstr>
      <vt:lpstr>Example: Land Use Policies in Small Towns</vt:lpstr>
      <vt:lpstr>Vulnerable Populations and “Walkability”</vt:lpstr>
      <vt:lpstr>Vulnerable Populations and “Walkability”</vt:lpstr>
      <vt:lpstr>Motivations to Walk or Bike</vt:lpstr>
      <vt:lpstr>Motivations to Walk or Bike (or Not)</vt:lpstr>
      <vt:lpstr>Motivations to Walk or Bike (or Not)</vt:lpstr>
      <vt:lpstr>Theory of Routine Mode Choice Decisions</vt:lpstr>
      <vt:lpstr>Strategies to Increase Walking and Bicycling</vt:lpstr>
      <vt:lpstr>Awareness, Availability, and Convenience</vt:lpstr>
      <vt:lpstr>PowerPoint Presentation</vt:lpstr>
      <vt:lpstr>Awareness, Availability, and Convenience</vt:lpstr>
      <vt:lpstr>PowerPoint Presentation</vt:lpstr>
      <vt:lpstr>Convenience and Cost</vt:lpstr>
      <vt:lpstr>Convenience and Cost – Parking </vt:lpstr>
      <vt:lpstr>Example: SFpark</vt:lpstr>
      <vt:lpstr>International Lessons: Encouraging Walking and Bicycling</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Blank, Kristin</cp:lastModifiedBy>
  <cp:revision>172</cp:revision>
  <dcterms:created xsi:type="dcterms:W3CDTF">2019-02-14T20:40:13Z</dcterms:created>
  <dcterms:modified xsi:type="dcterms:W3CDTF">2019-10-02T20:03:47Z</dcterms:modified>
</cp:coreProperties>
</file>